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835" r:id="rId1"/>
  </p:sldMasterIdLst>
  <p:notesMasterIdLst>
    <p:notesMasterId r:id="rId8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1" r:id="rId44"/>
    <p:sldId id="302" r:id="rId45"/>
    <p:sldId id="307" r:id="rId46"/>
    <p:sldId id="308" r:id="rId47"/>
    <p:sldId id="309" r:id="rId48"/>
    <p:sldId id="310" r:id="rId49"/>
    <p:sldId id="312" r:id="rId50"/>
    <p:sldId id="313" r:id="rId51"/>
    <p:sldId id="326" r:id="rId52"/>
    <p:sldId id="327" r:id="rId53"/>
    <p:sldId id="328" r:id="rId54"/>
    <p:sldId id="331" r:id="rId55"/>
    <p:sldId id="332" r:id="rId56"/>
    <p:sldId id="333" r:id="rId57"/>
    <p:sldId id="334" r:id="rId58"/>
    <p:sldId id="335" r:id="rId59"/>
    <p:sldId id="374" r:id="rId60"/>
    <p:sldId id="375" r:id="rId61"/>
    <p:sldId id="372" r:id="rId62"/>
    <p:sldId id="373" r:id="rId63"/>
    <p:sldId id="342" r:id="rId64"/>
    <p:sldId id="343" r:id="rId65"/>
    <p:sldId id="344" r:id="rId66"/>
    <p:sldId id="345" r:id="rId67"/>
    <p:sldId id="346" r:id="rId68"/>
    <p:sldId id="347" r:id="rId69"/>
    <p:sldId id="348" r:id="rId70"/>
    <p:sldId id="349" r:id="rId71"/>
    <p:sldId id="350" r:id="rId72"/>
    <p:sldId id="352" r:id="rId73"/>
    <p:sldId id="353" r:id="rId74"/>
    <p:sldId id="354" r:id="rId75"/>
    <p:sldId id="355" r:id="rId76"/>
    <p:sldId id="356" r:id="rId77"/>
    <p:sldId id="376" r:id="rId78"/>
    <p:sldId id="366" r:id="rId79"/>
    <p:sldId id="367" r:id="rId80"/>
    <p:sldId id="368" r:id="rId81"/>
    <p:sldId id="369" r:id="rId8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92" d="100"/>
          <a:sy n="92" d="100"/>
        </p:scale>
        <p:origin x="690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1A1B68-8268-4F28-84BE-C18C74E169A4}" type="datetimeFigureOut">
              <a:rPr lang="en-GB" smtClean="0"/>
              <a:t>19/04/2013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44283-E81A-4CD7-A18E-0C17CAC760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1429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http://dotnetbyexample.blogspot.be/2012/03/attached-behaviors-for-windows-8-metro.html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B2F8FF-8266-436E-96A8-EBBF64219C51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2209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http://dotnetbyexample.blogspot.be/2012/03/attached-behaviors-for-windows-8-metro.html </a:t>
            </a:r>
          </a:p>
          <a:p>
            <a:r>
              <a:rPr lang="en-US" dirty="0" smtClean="0"/>
              <a:t>Defined through attached dependency properties</a:t>
            </a:r>
          </a:p>
          <a:p>
            <a:r>
              <a:rPr lang="en-US" dirty="0" smtClean="0"/>
              <a:t> Define a change callback handler for when the property gets set</a:t>
            </a:r>
          </a:p>
          <a:p>
            <a:r>
              <a:rPr lang="en-US" dirty="0" smtClean="0"/>
              <a:t> Use the reference to the element to which your behavior is attached </a:t>
            </a:r>
          </a:p>
          <a:p>
            <a:r>
              <a:rPr lang="en-US" dirty="0" smtClean="0"/>
              <a:t>to add functionality to that element</a:t>
            </a:r>
          </a:p>
          <a:p>
            <a:r>
              <a:rPr lang="en-US" dirty="0" smtClean="0"/>
              <a:t> Set the property in a XAML page that uses that element</a:t>
            </a:r>
          </a:p>
          <a:p>
            <a:r>
              <a:rPr lang="en-US" dirty="0" smtClean="0"/>
              <a:t> Downside is that the entire behavior is defined in terms of static </a:t>
            </a:r>
          </a:p>
          <a:p>
            <a:r>
              <a:rPr lang="en-US" dirty="0" smtClean="0"/>
              <a:t>properties and methods</a:t>
            </a:r>
          </a:p>
          <a:p>
            <a:r>
              <a:rPr lang="en-US" dirty="0" smtClean="0"/>
              <a:t> Need to be careful with event subscriptions and maintaining state for </a:t>
            </a:r>
          </a:p>
          <a:p>
            <a:r>
              <a:rPr lang="en-US" dirty="0" smtClean="0"/>
              <a:t>multiple elements that it might get attached to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B2F8FF-8266-436E-96A8-EBBF64219C51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928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http://channel9.msdn.com/Events/TechEd/Europe/2012/WPH208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B2F8FF-8266-436E-96A8-EBBF64219C51}" type="slidenum">
              <a:rPr lang="en-GB" smtClean="0"/>
              <a:t>75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9304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http://channel9.msdn.com/Events/TechEd/Europe/2012/WPH208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B2F8FF-8266-436E-96A8-EBBF64219C51}" type="slidenum">
              <a:rPr lang="en-GB" smtClean="0"/>
              <a:t>77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5858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747506" y="6237312"/>
            <a:ext cx="1213104" cy="414528"/>
            <a:chOff x="1258559" y="4476750"/>
            <a:chExt cx="1213104" cy="41452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8559" y="4476750"/>
              <a:ext cx="1213104" cy="414528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266179" y="4724135"/>
              <a:ext cx="1197864" cy="45719"/>
            </a:xfrm>
            <a:prstGeom prst="rect">
              <a:avLst/>
            </a:prstGeom>
            <a:solidFill>
              <a:srgbClr val="B4CD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831" y="6424926"/>
            <a:ext cx="228600" cy="228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188125" y="6407305"/>
            <a:ext cx="14415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373B3D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facebook.com/</a:t>
            </a:r>
            <a:r>
              <a:rPr lang="en-US" sz="1000" dirty="0" err="1" smtClean="0">
                <a:solidFill>
                  <a:srgbClr val="373B3D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telerik</a:t>
            </a:r>
            <a:endParaRPr lang="en-US" sz="1000" dirty="0">
              <a:solidFill>
                <a:srgbClr val="373B3D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347" y="6424926"/>
            <a:ext cx="228600" cy="228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775641" y="6407305"/>
            <a:ext cx="7207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373B3D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@</a:t>
            </a:r>
            <a:r>
              <a:rPr lang="en-US" sz="1000" dirty="0" err="1" smtClean="0">
                <a:solidFill>
                  <a:srgbClr val="373B3D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telerik</a:t>
            </a:r>
            <a:endParaRPr lang="en-US" sz="1000" dirty="0">
              <a:solidFill>
                <a:srgbClr val="373B3D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997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300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313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d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930" y="289511"/>
            <a:ext cx="6050867" cy="870093"/>
          </a:xfrm>
        </p:spPr>
        <p:txBody>
          <a:bodyPr/>
          <a:lstStyle>
            <a:lvl1pPr>
              <a:defRPr>
                <a:latin typeface="Segoe"/>
                <a:cs typeface="Segoe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01929" y="1468505"/>
            <a:ext cx="8740142" cy="4201875"/>
          </a:xfrm>
        </p:spPr>
        <p:txBody>
          <a:bodyPr/>
          <a:lstStyle>
            <a:lvl1pPr marL="0" indent="0">
              <a:buNone/>
              <a:defRPr sz="2059">
                <a:solidFill>
                  <a:srgbClr val="DD5900"/>
                </a:solidFill>
                <a:latin typeface="Segoe"/>
                <a:cs typeface="Segoe"/>
              </a:defRPr>
            </a:lvl1pPr>
            <a:lvl2pPr marL="252134" indent="-252134">
              <a:buClr>
                <a:srgbClr val="BA141A"/>
              </a:buClr>
              <a:buFont typeface="Wingdings" charset="2"/>
              <a:buChar char="§"/>
              <a:defRPr sz="1765">
                <a:latin typeface="Segoe"/>
                <a:cs typeface="Segoe"/>
              </a:defRPr>
            </a:lvl2pPr>
            <a:lvl3pPr marL="420224" indent="-252134">
              <a:buClr>
                <a:srgbClr val="BA141A"/>
              </a:buClr>
              <a:buFont typeface="Wingdings" charset="2"/>
              <a:buChar char="§"/>
              <a:defRPr sz="1471">
                <a:latin typeface="Segoe"/>
                <a:cs typeface="Segoe"/>
              </a:defRPr>
            </a:lvl3pPr>
            <a:lvl4pPr marL="588314" indent="-252134">
              <a:buClr>
                <a:srgbClr val="BA141A"/>
              </a:buClr>
              <a:buFont typeface="Wingdings" charset="2"/>
              <a:buChar char="§"/>
              <a:defRPr sz="1471">
                <a:latin typeface="Segoe"/>
                <a:cs typeface="Segoe"/>
              </a:defRPr>
            </a:lvl4pPr>
            <a:lvl5pPr marL="756403" indent="-252134">
              <a:buClr>
                <a:srgbClr val="BA141A"/>
              </a:buClr>
              <a:buFont typeface="Wingdings" charset="2"/>
              <a:buChar char="§"/>
              <a:defRPr sz="1471">
                <a:latin typeface="Segoe"/>
                <a:cs typeface="Segoe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2149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rgbClr val="92D050"/>
              </a:buClr>
              <a:defRPr/>
            </a:lvl2pPr>
            <a:lvl3pPr>
              <a:buClr>
                <a:srgbClr val="92D050"/>
              </a:buClr>
              <a:defRPr/>
            </a:lvl3pPr>
            <a:lvl4pPr>
              <a:buClr>
                <a:srgbClr val="92D050"/>
              </a:buClr>
              <a:defRPr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375088" y="6381328"/>
            <a:ext cx="792086" cy="270662"/>
            <a:chOff x="1143000" y="4476750"/>
            <a:chExt cx="1213104" cy="41452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00" y="4476750"/>
              <a:ext cx="1213104" cy="414528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1150620" y="4724135"/>
              <a:ext cx="1197864" cy="45719"/>
            </a:xfrm>
            <a:prstGeom prst="rect">
              <a:avLst/>
            </a:prstGeom>
            <a:solidFill>
              <a:srgbClr val="B4CD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0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66608" y="6237312"/>
            <a:ext cx="1213104" cy="414528"/>
            <a:chOff x="1258559" y="4476750"/>
            <a:chExt cx="1213104" cy="41452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8559" y="4476750"/>
              <a:ext cx="1213104" cy="414528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1266179" y="4724135"/>
              <a:ext cx="1197864" cy="45719"/>
            </a:xfrm>
            <a:prstGeom prst="rect">
              <a:avLst/>
            </a:prstGeom>
            <a:solidFill>
              <a:srgbClr val="B4CD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00241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161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434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951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3383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4949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37898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4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58496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6856" y="1047874"/>
            <a:ext cx="8229600" cy="724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9938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484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8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bg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ct val="20000"/>
        </a:spcBef>
        <a:buClr>
          <a:srgbClr val="92D050"/>
        </a:buClr>
        <a:buFont typeface="Arial" pitchFamily="34" charset="0"/>
        <a:buChar char="•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rgbClr val="000000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rgbClr val="000000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rgbClr val="000000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rgbClr val="000000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rgbClr val="000000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rgbClr val="000000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rgbClr val="000000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rgbClr val="000000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rgbClr val="000000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Advanced MVVM Development in Windows 8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Gill Cleeren</a:t>
            </a:r>
          </a:p>
          <a:p>
            <a:r>
              <a:rPr lang="en-GB" dirty="0" smtClean="0"/>
              <a:t>@</a:t>
            </a:r>
            <a:r>
              <a:rPr lang="en-GB" dirty="0" err="1" smtClean="0"/>
              <a:t>gillcleeren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291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8210" y="1131094"/>
            <a:ext cx="3237140" cy="994172"/>
          </a:xfrm>
        </p:spPr>
        <p:txBody>
          <a:bodyPr/>
          <a:lstStyle/>
          <a:p>
            <a:r>
              <a:rPr lang="en-GB" dirty="0" smtClean="0"/>
              <a:t>Hello MVVM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8210" y="2226469"/>
            <a:ext cx="3237140" cy="3263504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Became popular with Silverlight</a:t>
            </a:r>
          </a:p>
          <a:p>
            <a:pPr lvl="1"/>
            <a:r>
              <a:rPr lang="en-GB" dirty="0" smtClean="0"/>
              <a:t>Also applicable in</a:t>
            </a:r>
          </a:p>
          <a:p>
            <a:pPr lvl="2"/>
            <a:r>
              <a:rPr lang="en-GB" dirty="0" smtClean="0"/>
              <a:t>WPF</a:t>
            </a:r>
          </a:p>
          <a:p>
            <a:pPr lvl="2"/>
            <a:r>
              <a:rPr lang="en-GB" dirty="0" smtClean="0"/>
              <a:t>Windows Phone 7 and 8</a:t>
            </a:r>
          </a:p>
          <a:p>
            <a:pPr lvl="2"/>
            <a:r>
              <a:rPr lang="en-GB" dirty="0" smtClean="0"/>
              <a:t>Windows 8/</a:t>
            </a:r>
            <a:r>
              <a:rPr lang="en-GB" dirty="0" err="1" smtClean="0"/>
              <a:t>WinRT</a:t>
            </a:r>
            <a:endParaRPr lang="en-GB" dirty="0" smtClean="0"/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5154329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45097">
            <a:off x="3797236" y="3960674"/>
            <a:ext cx="1230833" cy="3763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59011">
            <a:off x="4315421" y="2069646"/>
            <a:ext cx="521851" cy="57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24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GB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143" y="2226469"/>
            <a:ext cx="2441715" cy="326350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546" y="4709347"/>
            <a:ext cx="1607597" cy="2148653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575050" y="2945862"/>
            <a:ext cx="1904320" cy="1824718"/>
          </a:xfrm>
          <a:prstGeom prst="wedgeRoundRectCallout">
            <a:avLst>
              <a:gd name="adj1" fmla="val 41868"/>
              <a:gd name="adj2" fmla="val 6619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dirty="0"/>
              <a:t>Woot, I can finally build my code without the designer messing things up!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680" y="4629661"/>
            <a:ext cx="1443817" cy="2228339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6664631" y="2516641"/>
            <a:ext cx="1904320" cy="1824718"/>
          </a:xfrm>
          <a:prstGeom prst="wedgeRoundRectCallout">
            <a:avLst>
              <a:gd name="adj1" fmla="val 41868"/>
              <a:gd name="adj2" fmla="val 6619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dirty="0"/>
              <a:t>Here’s the design. Now let me go and play with my iPhone.</a:t>
            </a:r>
          </a:p>
        </p:txBody>
      </p:sp>
    </p:spTree>
    <p:extLst>
      <p:ext uri="{BB962C8B-B14F-4D97-AF65-F5344CB8AC3E}">
        <p14:creationId xmlns:p14="http://schemas.microsoft.com/office/powerpoint/2010/main" val="154019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What we all did when we were young…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Watch Eddy Murphy arrive in America…</a:t>
            </a:r>
          </a:p>
          <a:p>
            <a:r>
              <a:rPr lang="en-GB" dirty="0" smtClean="0"/>
              <a:t>Tom </a:t>
            </a:r>
            <a:r>
              <a:rPr lang="en-GB" dirty="0" err="1" smtClean="0"/>
              <a:t>Selleck’s</a:t>
            </a:r>
            <a:r>
              <a:rPr lang="en-GB" dirty="0" smtClean="0"/>
              <a:t> moustache was closely monitored</a:t>
            </a:r>
          </a:p>
          <a:p>
            <a:r>
              <a:rPr lang="en-GB" dirty="0" smtClean="0"/>
              <a:t>Record ourselves…</a:t>
            </a:r>
          </a:p>
          <a:p>
            <a:r>
              <a:rPr lang="en-GB" dirty="0" smtClean="0"/>
              <a:t>Shoot ducks (and try shooting the damn dog)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4126" y="4745112"/>
            <a:ext cx="3464719" cy="21074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3131" y="3014662"/>
            <a:ext cx="3007519" cy="38433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735" y="4707731"/>
            <a:ext cx="2857500" cy="2150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5269" y="4446861"/>
            <a:ext cx="1590053" cy="223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3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What we all did when we were young…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And write code in code-behind… Lots of it.</a:t>
            </a:r>
            <a:endParaRPr lang="en-GB" dirty="0"/>
          </a:p>
        </p:txBody>
      </p:sp>
      <p:sp>
        <p:nvSpPr>
          <p:cNvPr id="6" name="Rounded Rectangle 5"/>
          <p:cNvSpPr/>
          <p:nvPr/>
        </p:nvSpPr>
        <p:spPr bwMode="auto">
          <a:xfrm>
            <a:off x="5832254" y="4357377"/>
            <a:ext cx="1657350" cy="662215"/>
          </a:xfrm>
          <a:prstGeom prst="roundRect">
            <a:avLst>
              <a:gd name="adj" fmla="val 903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68577" tIns="34289" rIns="68577" bIns="34289" anchor="ctr"/>
          <a:lstStyle/>
          <a:p>
            <a:pPr algn="ctr" defTabSz="685574">
              <a:defRPr/>
            </a:pPr>
            <a:r>
              <a:rPr lang="en-US" sz="1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Model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2987372" y="3176276"/>
            <a:ext cx="1701883" cy="1981200"/>
          </a:xfrm>
          <a:prstGeom prst="roundRect">
            <a:avLst>
              <a:gd name="adj" fmla="val 903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77" tIns="34289" rIns="68577" bIns="34289"/>
          <a:lstStyle/>
          <a:p>
            <a:pPr algn="ctr" defTabSz="685574">
              <a:defRPr/>
            </a:pPr>
            <a:r>
              <a:rPr lang="en-US" sz="1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View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3089054" y="3614428"/>
            <a:ext cx="1485900" cy="662215"/>
          </a:xfrm>
          <a:prstGeom prst="roundRect">
            <a:avLst>
              <a:gd name="adj" fmla="val 903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77" tIns="34289" rIns="68577" bIns="34289" anchor="ctr"/>
          <a:lstStyle/>
          <a:p>
            <a:pPr algn="ctr" defTabSz="685574">
              <a:defRPr/>
            </a:pPr>
            <a:r>
              <a:rPr lang="en-US" sz="1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XAML</a:t>
            </a:r>
          </a:p>
        </p:txBody>
      </p:sp>
      <p:sp>
        <p:nvSpPr>
          <p:cNvPr id="9" name="Rounded Rectangle 4"/>
          <p:cNvSpPr/>
          <p:nvPr/>
        </p:nvSpPr>
        <p:spPr bwMode="auto">
          <a:xfrm>
            <a:off x="3089054" y="4357378"/>
            <a:ext cx="1485900" cy="662215"/>
          </a:xfrm>
          <a:prstGeom prst="roundRect">
            <a:avLst>
              <a:gd name="adj" fmla="val 903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77" tIns="34289" rIns="68577" bIns="34289" anchor="ctr"/>
          <a:lstStyle/>
          <a:p>
            <a:pPr algn="ctr" defTabSz="685574">
              <a:defRPr/>
            </a:pPr>
            <a:r>
              <a:rPr lang="en-US" sz="1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Code-Behind</a:t>
            </a:r>
          </a:p>
          <a:p>
            <a:pPr algn="ctr" defTabSz="685574">
              <a:defRPr/>
            </a:pPr>
            <a:r>
              <a:rPr lang="en-US" sz="1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 Handlers</a:t>
            </a:r>
          </a:p>
        </p:txBody>
      </p:sp>
      <p:cxnSp>
        <p:nvCxnSpPr>
          <p:cNvPr id="10" name="Rett pil 33"/>
          <p:cNvCxnSpPr/>
          <p:nvPr/>
        </p:nvCxnSpPr>
        <p:spPr>
          <a:xfrm flipV="1">
            <a:off x="4574954" y="4688370"/>
            <a:ext cx="1257300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397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Meanwhile, in 2013, things have changed.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Not necessarily any better though…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656" y="4291445"/>
            <a:ext cx="4566823" cy="256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25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Writing testable code however, is becoming the norm. Finally. Courtesy of MVVM.</a:t>
            </a:r>
            <a:endParaRPr lang="en-GB" dirty="0"/>
          </a:p>
        </p:txBody>
      </p:sp>
      <p:sp>
        <p:nvSpPr>
          <p:cNvPr id="4" name="Rounded Rectangle 5"/>
          <p:cNvSpPr/>
          <p:nvPr/>
        </p:nvSpPr>
        <p:spPr bwMode="auto">
          <a:xfrm>
            <a:off x="5640161" y="4794477"/>
            <a:ext cx="1657350" cy="742950"/>
          </a:xfrm>
          <a:prstGeom prst="roundRect">
            <a:avLst>
              <a:gd name="adj" fmla="val 903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68577" tIns="34289" rIns="68577" bIns="34289" anchor="ctr"/>
          <a:lstStyle/>
          <a:p>
            <a:pPr algn="ctr" defTabSz="685574">
              <a:defRPr/>
            </a:pPr>
            <a:r>
              <a:rPr lang="en-US" sz="1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Model</a:t>
            </a:r>
          </a:p>
        </p:txBody>
      </p:sp>
      <p:sp>
        <p:nvSpPr>
          <p:cNvPr id="5" name="Rounded Rectangle 6"/>
          <p:cNvSpPr/>
          <p:nvPr/>
        </p:nvSpPr>
        <p:spPr bwMode="auto">
          <a:xfrm>
            <a:off x="2782663" y="2451328"/>
            <a:ext cx="1828799" cy="1571997"/>
          </a:xfrm>
          <a:prstGeom prst="roundRect">
            <a:avLst>
              <a:gd name="adj" fmla="val 903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77" tIns="34289" rIns="68577" bIns="34289"/>
          <a:lstStyle/>
          <a:p>
            <a:pPr algn="ctr" defTabSz="685574">
              <a:defRPr/>
            </a:pPr>
            <a:r>
              <a:rPr lang="en-US" sz="1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View</a:t>
            </a:r>
          </a:p>
        </p:txBody>
      </p:sp>
      <p:sp>
        <p:nvSpPr>
          <p:cNvPr id="6" name="Rounded Rectangle 7"/>
          <p:cNvSpPr/>
          <p:nvPr/>
        </p:nvSpPr>
        <p:spPr bwMode="auto">
          <a:xfrm>
            <a:off x="2896961" y="2823175"/>
            <a:ext cx="1600200" cy="662215"/>
          </a:xfrm>
          <a:prstGeom prst="roundRect">
            <a:avLst>
              <a:gd name="adj" fmla="val 903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77" tIns="34289" rIns="68577" bIns="34289" anchor="ctr"/>
          <a:lstStyle/>
          <a:p>
            <a:pPr algn="ctr" defTabSz="685574">
              <a:defRPr/>
            </a:pPr>
            <a:r>
              <a:rPr lang="en-US" sz="1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XAML</a:t>
            </a:r>
          </a:p>
        </p:txBody>
      </p:sp>
      <p:sp>
        <p:nvSpPr>
          <p:cNvPr id="7" name="Rounded Rectangle 4"/>
          <p:cNvSpPr/>
          <p:nvPr/>
        </p:nvSpPr>
        <p:spPr bwMode="auto">
          <a:xfrm>
            <a:off x="2896961" y="3566126"/>
            <a:ext cx="1600200" cy="342899"/>
          </a:xfrm>
          <a:prstGeom prst="roundRect">
            <a:avLst>
              <a:gd name="adj" fmla="val 903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77" tIns="34289" rIns="68577" bIns="34289" anchor="ctr"/>
          <a:lstStyle/>
          <a:p>
            <a:pPr algn="ctr" defTabSz="685574">
              <a:defRPr/>
            </a:pPr>
            <a:r>
              <a:rPr lang="en-US" sz="1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Code-Behind</a:t>
            </a:r>
          </a:p>
        </p:txBody>
      </p:sp>
      <p:sp>
        <p:nvSpPr>
          <p:cNvPr id="8" name="Rounded Rectangle 6"/>
          <p:cNvSpPr/>
          <p:nvPr/>
        </p:nvSpPr>
        <p:spPr bwMode="auto">
          <a:xfrm>
            <a:off x="2770045" y="4565879"/>
            <a:ext cx="1828799" cy="1200149"/>
          </a:xfrm>
          <a:prstGeom prst="roundRect">
            <a:avLst>
              <a:gd name="adj" fmla="val 903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77" tIns="34289" rIns="68577" bIns="34289"/>
          <a:lstStyle/>
          <a:p>
            <a:pPr algn="ctr" defTabSz="685574">
              <a:defRPr/>
            </a:pPr>
            <a:r>
              <a:rPr lang="en-US" sz="1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View Model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2896961" y="4932364"/>
            <a:ext cx="1600200" cy="662215"/>
          </a:xfrm>
          <a:prstGeom prst="roundRect">
            <a:avLst>
              <a:gd name="adj" fmla="val 903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68577" tIns="34289" rIns="68577" bIns="34289" anchor="ctr"/>
          <a:lstStyle/>
          <a:p>
            <a:pPr algn="ctr" defTabSz="685574">
              <a:defRPr/>
            </a:pPr>
            <a:r>
              <a:rPr lang="en-US" sz="1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 + Operations</a:t>
            </a:r>
          </a:p>
        </p:txBody>
      </p:sp>
      <p:cxnSp>
        <p:nvCxnSpPr>
          <p:cNvPr id="10" name="Rett pil 15"/>
          <p:cNvCxnSpPr/>
          <p:nvPr/>
        </p:nvCxnSpPr>
        <p:spPr>
          <a:xfrm flipV="1">
            <a:off x="4598364" y="5165952"/>
            <a:ext cx="1041797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tt pil 24"/>
          <p:cNvCxnSpPr/>
          <p:nvPr/>
        </p:nvCxnSpPr>
        <p:spPr>
          <a:xfrm rot="5400000">
            <a:off x="3419051" y="4287867"/>
            <a:ext cx="542925" cy="1309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pil 28"/>
          <p:cNvCxnSpPr/>
          <p:nvPr/>
        </p:nvCxnSpPr>
        <p:spPr>
          <a:xfrm flipV="1">
            <a:off x="4598364" y="3265714"/>
            <a:ext cx="13097" cy="1900238"/>
          </a:xfrm>
          <a:prstGeom prst="curvedConnector3">
            <a:avLst>
              <a:gd name="adj1" fmla="val 6118145"/>
            </a:avLst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Sylinder 39"/>
          <p:cNvSpPr txBox="1">
            <a:spLocks noChangeArrowheads="1"/>
          </p:cNvSpPr>
          <p:nvPr/>
        </p:nvSpPr>
        <p:spPr bwMode="auto">
          <a:xfrm>
            <a:off x="5411561" y="3966994"/>
            <a:ext cx="114300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350" b="1" dirty="0">
                <a:latin typeface="Calibri" pitchFamily="34" charset="0"/>
              </a:rPr>
              <a:t>Change notification</a:t>
            </a:r>
          </a:p>
        </p:txBody>
      </p:sp>
      <p:sp>
        <p:nvSpPr>
          <p:cNvPr id="14" name="TekstSylinder 40"/>
          <p:cNvSpPr txBox="1">
            <a:spLocks noChangeArrowheads="1"/>
          </p:cNvSpPr>
          <p:nvPr/>
        </p:nvSpPr>
        <p:spPr bwMode="auto">
          <a:xfrm>
            <a:off x="3754211" y="4051528"/>
            <a:ext cx="1257300" cy="715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350" b="1">
                <a:latin typeface="Calibri" pitchFamily="34" charset="0"/>
              </a:rPr>
              <a:t>Data-binding and commands</a:t>
            </a:r>
          </a:p>
        </p:txBody>
      </p:sp>
    </p:spTree>
    <p:extLst>
      <p:ext uri="{BB962C8B-B14F-4D97-AF65-F5344CB8AC3E}">
        <p14:creationId xmlns:p14="http://schemas.microsoft.com/office/powerpoint/2010/main" val="21333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9144000" cy="68388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857251"/>
            <a:ext cx="6116216" cy="776627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Building blocks of MVVM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252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Data binding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29008"/>
            <a:ext cx="7886700" cy="4928992"/>
          </a:xfrm>
        </p:spPr>
        <p:txBody>
          <a:bodyPr>
            <a:normAutofit fontScale="85000" lnSpcReduction="10000"/>
          </a:bodyPr>
          <a:lstStyle/>
          <a:p>
            <a:r>
              <a:rPr lang="nl-BE" dirty="0"/>
              <a:t>Data + binding</a:t>
            </a:r>
          </a:p>
          <a:p>
            <a:pPr lvl="1">
              <a:buClrTx/>
            </a:pPr>
            <a:r>
              <a:rPr lang="nl-BE" sz="1500" dirty="0"/>
              <a:t>Data: </a:t>
            </a:r>
            <a:r>
              <a:rPr lang="nl-BE" sz="1500" dirty="0" err="1"/>
              <a:t>properties</a:t>
            </a:r>
            <a:r>
              <a:rPr lang="nl-BE" sz="1500" dirty="0"/>
              <a:t> of </a:t>
            </a:r>
            <a:r>
              <a:rPr lang="nl-BE" sz="1500" dirty="0" err="1"/>
              <a:t>objects</a:t>
            </a:r>
            <a:r>
              <a:rPr lang="nl-BE" sz="1500" dirty="0"/>
              <a:t> or </a:t>
            </a:r>
            <a:r>
              <a:rPr lang="nl-BE" sz="1500" dirty="0" err="1"/>
              <a:t>collections</a:t>
            </a:r>
            <a:r>
              <a:rPr lang="nl-BE" sz="1500" dirty="0"/>
              <a:t> </a:t>
            </a:r>
            <a:r>
              <a:rPr lang="nl-BE" sz="1500" dirty="0" err="1"/>
              <a:t>thereof</a:t>
            </a:r>
            <a:endParaRPr lang="nl-BE" sz="1500" dirty="0"/>
          </a:p>
          <a:p>
            <a:pPr lvl="1">
              <a:buClrTx/>
            </a:pPr>
            <a:r>
              <a:rPr lang="nl-BE" sz="1500" dirty="0"/>
              <a:t>Binding: </a:t>
            </a:r>
            <a:r>
              <a:rPr lang="nl-BE" sz="1500" dirty="0" err="1"/>
              <a:t>linking</a:t>
            </a:r>
            <a:r>
              <a:rPr lang="nl-BE" sz="1500" dirty="0"/>
              <a:t> these </a:t>
            </a:r>
            <a:r>
              <a:rPr lang="nl-BE" sz="1500" dirty="0" err="1"/>
              <a:t>to</a:t>
            </a:r>
            <a:r>
              <a:rPr lang="nl-BE" sz="1500" dirty="0"/>
              <a:t> </a:t>
            </a:r>
            <a:r>
              <a:rPr lang="nl-BE" sz="1500" dirty="0" err="1"/>
              <a:t>properties</a:t>
            </a:r>
            <a:r>
              <a:rPr lang="nl-BE" sz="1500" dirty="0"/>
              <a:t> of </a:t>
            </a:r>
            <a:r>
              <a:rPr lang="nl-BE" sz="1500" dirty="0" err="1"/>
              <a:t>controls</a:t>
            </a:r>
            <a:endParaRPr lang="nl-BE" sz="1500" dirty="0"/>
          </a:p>
          <a:p>
            <a:r>
              <a:rPr lang="nl-BE" dirty="0" err="1"/>
              <a:t>Infrastructure</a:t>
            </a:r>
            <a:r>
              <a:rPr lang="nl-BE" dirty="0"/>
              <a:t> </a:t>
            </a:r>
            <a:r>
              <a:rPr lang="nl-BE" dirty="0" err="1"/>
              <a:t>for</a:t>
            </a:r>
            <a:r>
              <a:rPr lang="nl-BE" dirty="0"/>
              <a:t> binding control </a:t>
            </a:r>
            <a:r>
              <a:rPr lang="nl-BE" dirty="0" err="1"/>
              <a:t>properties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objects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collections</a:t>
            </a:r>
            <a:endParaRPr lang="nl-BE" dirty="0"/>
          </a:p>
          <a:p>
            <a:pPr lvl="1">
              <a:buClrTx/>
            </a:pPr>
            <a:r>
              <a:rPr lang="nl-BE" sz="1500" dirty="0"/>
              <a:t>“</a:t>
            </a:r>
            <a:r>
              <a:rPr lang="nl-BE" dirty="0" err="1"/>
              <a:t>Loosely</a:t>
            </a:r>
            <a:r>
              <a:rPr lang="nl-BE" dirty="0"/>
              <a:t> </a:t>
            </a:r>
            <a:r>
              <a:rPr lang="nl-BE" dirty="0" err="1"/>
              <a:t>coupled</a:t>
            </a:r>
            <a:r>
              <a:rPr lang="nl-BE" dirty="0"/>
              <a:t> model</a:t>
            </a:r>
          </a:p>
          <a:p>
            <a:pPr lvl="1">
              <a:buClrTx/>
            </a:pPr>
            <a:r>
              <a:rPr lang="nl-BE" sz="1500" dirty="0" err="1"/>
              <a:t>Bound</a:t>
            </a:r>
            <a:r>
              <a:rPr lang="nl-BE" sz="1500" dirty="0"/>
              <a:t> control </a:t>
            </a:r>
            <a:r>
              <a:rPr lang="nl-BE" sz="1500" dirty="0" err="1"/>
              <a:t>doesn’t</a:t>
            </a:r>
            <a:r>
              <a:rPr lang="nl-BE" sz="1500" dirty="0"/>
              <a:t> </a:t>
            </a:r>
            <a:r>
              <a:rPr lang="nl-BE" sz="1500" dirty="0" err="1"/>
              <a:t>need</a:t>
            </a:r>
            <a:r>
              <a:rPr lang="nl-BE" sz="1500" dirty="0"/>
              <a:t> </a:t>
            </a:r>
            <a:r>
              <a:rPr lang="nl-BE" sz="1500" dirty="0" err="1"/>
              <a:t>to</a:t>
            </a:r>
            <a:r>
              <a:rPr lang="nl-BE" sz="1500" dirty="0"/>
              <a:t> </a:t>
            </a:r>
            <a:r>
              <a:rPr lang="nl-BE" sz="1500" dirty="0" err="1"/>
              <a:t>know</a:t>
            </a:r>
            <a:r>
              <a:rPr lang="nl-BE" sz="1500" dirty="0"/>
              <a:t> </a:t>
            </a:r>
            <a:r>
              <a:rPr lang="nl-BE" sz="1500" dirty="0" err="1"/>
              <a:t>to</a:t>
            </a:r>
            <a:r>
              <a:rPr lang="nl-BE" sz="1500" dirty="0"/>
              <a:t> </a:t>
            </a:r>
            <a:r>
              <a:rPr lang="nl-BE" sz="1500" dirty="0" err="1"/>
              <a:t>what</a:t>
            </a:r>
            <a:r>
              <a:rPr lang="nl-BE" sz="1500" dirty="0"/>
              <a:t> is </a:t>
            </a:r>
            <a:r>
              <a:rPr lang="nl-BE" sz="1500" dirty="0" err="1"/>
              <a:t>being</a:t>
            </a:r>
            <a:r>
              <a:rPr lang="nl-BE" sz="1500" dirty="0"/>
              <a:t> </a:t>
            </a:r>
            <a:r>
              <a:rPr lang="nl-BE" sz="1500" dirty="0" err="1"/>
              <a:t>bound</a:t>
            </a:r>
            <a:r>
              <a:rPr lang="nl-BE" sz="1500" dirty="0"/>
              <a:t> </a:t>
            </a:r>
            <a:r>
              <a:rPr lang="nl-BE" sz="1500" dirty="0" err="1"/>
              <a:t>to</a:t>
            </a:r>
            <a:endParaRPr lang="nl-BE" sz="1500" dirty="0"/>
          </a:p>
          <a:p>
            <a:r>
              <a:rPr lang="en-GB" dirty="0" smtClean="0"/>
              <a:t>Exists in Silverlight, WPF, Windows Phone</a:t>
            </a:r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The glue between view and </a:t>
            </a:r>
            <a:r>
              <a:rPr lang="en-GB" dirty="0" err="1" smtClean="0"/>
              <a:t>viewmodel</a:t>
            </a:r>
            <a:r>
              <a:rPr lang="en-GB" dirty="0" smtClean="0"/>
              <a:t> in MVVM</a:t>
            </a:r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4" name="Picture 3" descr="9843_02_01a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86050" y="5166134"/>
            <a:ext cx="3771900" cy="97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66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 smtClean="0"/>
              <a:t>Data binding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nl-BE" dirty="0" smtClean="0"/>
              <a:t>What is supported in Windows 8?</a:t>
            </a:r>
          </a:p>
          <a:p>
            <a:pPr lvl="1"/>
            <a:r>
              <a:rPr lang="nl-BE" dirty="0" smtClean="0"/>
              <a:t>Regular data binding </a:t>
            </a:r>
          </a:p>
          <a:p>
            <a:pPr lvl="1"/>
            <a:r>
              <a:rPr lang="nl-BE" dirty="0" smtClean="0"/>
              <a:t>Element binding</a:t>
            </a:r>
          </a:p>
          <a:p>
            <a:pPr lvl="1"/>
            <a:r>
              <a:rPr lang="nl-BE" dirty="0" smtClean="0"/>
              <a:t>Converters</a:t>
            </a:r>
          </a:p>
          <a:p>
            <a:pPr lvl="1"/>
            <a:r>
              <a:rPr lang="nl-BE" dirty="0" smtClean="0"/>
              <a:t>Model binding </a:t>
            </a:r>
            <a:r>
              <a:rPr lang="nl-BE" dirty="0" err="1" smtClean="0"/>
              <a:t>using</a:t>
            </a:r>
            <a:r>
              <a:rPr lang="nl-BE" dirty="0" smtClean="0"/>
              <a:t> </a:t>
            </a:r>
            <a:r>
              <a:rPr lang="nl-BE" dirty="0" err="1" smtClean="0"/>
              <a:t>DataContext</a:t>
            </a:r>
            <a:endParaRPr lang="nl-BE" dirty="0" smtClean="0"/>
          </a:p>
          <a:p>
            <a:pPr lvl="1"/>
            <a:r>
              <a:rPr lang="nl-BE" dirty="0" smtClean="0"/>
              <a:t>Indexers</a:t>
            </a:r>
          </a:p>
          <a:p>
            <a:pPr lvl="1"/>
            <a:r>
              <a:rPr lang="nl-BE" dirty="0" smtClean="0"/>
              <a:t>Data templating</a:t>
            </a:r>
          </a:p>
          <a:p>
            <a:pPr lvl="1"/>
            <a:r>
              <a:rPr lang="nl-BE" dirty="0" smtClean="0"/>
              <a:t>Binding to a CollectionViewSource</a:t>
            </a:r>
          </a:p>
          <a:p>
            <a:pPr lvl="1"/>
            <a:r>
              <a:rPr lang="nl-BE" dirty="0" smtClean="0"/>
              <a:t>Notifications</a:t>
            </a:r>
          </a:p>
          <a:p>
            <a:pPr lvl="2"/>
            <a:r>
              <a:rPr lang="nl-BE" dirty="0" smtClean="0"/>
              <a:t>Single </a:t>
            </a:r>
            <a:r>
              <a:rPr lang="nl-BE" dirty="0" err="1" smtClean="0"/>
              <a:t>objects</a:t>
            </a:r>
            <a:r>
              <a:rPr lang="nl-BE" dirty="0" smtClean="0"/>
              <a:t> </a:t>
            </a:r>
            <a:r>
              <a:rPr lang="nl-BE" dirty="0" err="1" smtClean="0"/>
              <a:t>through</a:t>
            </a:r>
            <a:r>
              <a:rPr lang="nl-BE" dirty="0" smtClean="0"/>
              <a:t> </a:t>
            </a:r>
            <a:r>
              <a:rPr lang="nl-BE" dirty="0" err="1" smtClean="0"/>
              <a:t>INotifyPropertyChanged</a:t>
            </a:r>
            <a:endParaRPr lang="nl-BE" dirty="0" smtClean="0"/>
          </a:p>
          <a:p>
            <a:pPr lvl="2"/>
            <a:r>
              <a:rPr lang="nl-BE" dirty="0" err="1" smtClean="0"/>
              <a:t>Collections</a:t>
            </a:r>
            <a:r>
              <a:rPr lang="nl-BE" dirty="0" smtClean="0"/>
              <a:t> </a:t>
            </a:r>
            <a:r>
              <a:rPr lang="nl-BE" dirty="0" err="1" smtClean="0"/>
              <a:t>through</a:t>
            </a:r>
            <a:r>
              <a:rPr lang="nl-BE" dirty="0" smtClean="0"/>
              <a:t> </a:t>
            </a:r>
            <a:r>
              <a:rPr lang="nl-BE" dirty="0" err="1" smtClean="0"/>
              <a:t>INotifyCollectionChanged</a:t>
            </a:r>
            <a:r>
              <a:rPr lang="nl-BE" dirty="0" smtClean="0"/>
              <a:t>/</a:t>
            </a:r>
            <a:r>
              <a:rPr lang="nl-BE" dirty="0" err="1" smtClean="0"/>
              <a:t>ObservableCollection</a:t>
            </a:r>
            <a:endParaRPr lang="nl-BE" dirty="0" smtClean="0"/>
          </a:p>
          <a:p>
            <a:pPr lvl="1"/>
            <a:r>
              <a:rPr lang="nl-BE" dirty="0" err="1" smtClean="0"/>
              <a:t>DataTemplate</a:t>
            </a:r>
            <a:r>
              <a:rPr lang="nl-BE" dirty="0" smtClean="0"/>
              <a:t> </a:t>
            </a:r>
            <a:r>
              <a:rPr lang="nl-BE" dirty="0" err="1" smtClean="0"/>
              <a:t>and</a:t>
            </a:r>
            <a:r>
              <a:rPr lang="nl-BE" dirty="0" smtClean="0"/>
              <a:t> </a:t>
            </a:r>
            <a:r>
              <a:rPr lang="nl-BE" dirty="0" err="1" smtClean="0"/>
              <a:t>DataTemplateSelector</a:t>
            </a:r>
            <a:endParaRPr lang="nl-BE" dirty="0" smtClean="0"/>
          </a:p>
          <a:p>
            <a:pPr lvl="1"/>
            <a:r>
              <a:rPr lang="nl-BE" dirty="0" err="1" smtClean="0"/>
              <a:t>Exceptions</a:t>
            </a:r>
            <a:r>
              <a:rPr lang="nl-BE" dirty="0" smtClean="0"/>
              <a:t> in output window</a:t>
            </a:r>
            <a:endParaRPr lang="nl-BE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4133589" y="2517486"/>
            <a:ext cx="4912578" cy="39241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sz="1050" dirty="0">
                <a:solidFill>
                  <a:srgbClr val="0000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nl-BE" sz="1050" dirty="0" err="1">
                <a:solidFill>
                  <a:srgbClr val="A3151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TextBlock</a:t>
            </a:r>
            <a:r>
              <a:rPr lang="nl-BE" sz="105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 </a:t>
            </a:r>
            <a:r>
              <a:rPr lang="nl-BE" sz="1050" dirty="0" err="1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Text</a:t>
            </a:r>
            <a:r>
              <a:rPr lang="nl-BE" sz="1050" dirty="0">
                <a:solidFill>
                  <a:srgbClr val="0000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="{</a:t>
            </a:r>
            <a:r>
              <a:rPr lang="nl-BE" sz="1050" dirty="0">
                <a:solidFill>
                  <a:srgbClr val="A3151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Binding</a:t>
            </a:r>
            <a:r>
              <a:rPr lang="nl-BE" sz="105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 Name</a:t>
            </a:r>
            <a:r>
              <a:rPr lang="nl-BE" sz="1050" dirty="0">
                <a:solidFill>
                  <a:srgbClr val="0000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}"</a:t>
            </a:r>
            <a:r>
              <a:rPr lang="nl-BE" sz="105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 </a:t>
            </a:r>
            <a:r>
              <a:rPr lang="nl-BE" sz="1050" dirty="0" err="1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FontSize</a:t>
            </a:r>
            <a:r>
              <a:rPr lang="nl-BE" sz="1050" dirty="0">
                <a:solidFill>
                  <a:srgbClr val="0000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="32"&gt;&lt;/</a:t>
            </a:r>
            <a:r>
              <a:rPr lang="nl-BE" sz="1050" dirty="0" err="1">
                <a:solidFill>
                  <a:srgbClr val="A3151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TextBlock</a:t>
            </a:r>
            <a:r>
              <a:rPr lang="nl-BE" sz="1050" dirty="0">
                <a:solidFill>
                  <a:srgbClr val="0000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r>
              <a:rPr lang="nl-BE" sz="1050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sz="1050" dirty="0">
                <a:solidFill>
                  <a:srgbClr val="0000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nl-BE" sz="1050" dirty="0" err="1">
                <a:solidFill>
                  <a:srgbClr val="A3151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TextBlock</a:t>
            </a:r>
            <a:r>
              <a:rPr lang="nl-BE" sz="105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 </a:t>
            </a:r>
            <a:r>
              <a:rPr lang="nl-BE" sz="1050" dirty="0" err="1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Text</a:t>
            </a:r>
            <a:r>
              <a:rPr lang="nl-BE" sz="1050" dirty="0">
                <a:solidFill>
                  <a:srgbClr val="0000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="{</a:t>
            </a:r>
            <a:r>
              <a:rPr lang="nl-BE" sz="1050" dirty="0">
                <a:solidFill>
                  <a:srgbClr val="A3151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Binding</a:t>
            </a:r>
            <a:r>
              <a:rPr lang="nl-BE" sz="105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 </a:t>
            </a:r>
            <a:r>
              <a:rPr lang="nl-BE" sz="1050" dirty="0" err="1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Address</a:t>
            </a:r>
            <a:r>
              <a:rPr lang="nl-BE" sz="1050" dirty="0">
                <a:solidFill>
                  <a:srgbClr val="0000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}"</a:t>
            </a:r>
            <a:r>
              <a:rPr lang="nl-BE" sz="105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 </a:t>
            </a:r>
            <a:r>
              <a:rPr lang="nl-BE" sz="1050" dirty="0" err="1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FontSize</a:t>
            </a:r>
            <a:r>
              <a:rPr lang="nl-BE" sz="1050" dirty="0">
                <a:solidFill>
                  <a:srgbClr val="0000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="32"&gt;&lt;/</a:t>
            </a:r>
            <a:r>
              <a:rPr lang="nl-BE" sz="1050" dirty="0" err="1">
                <a:solidFill>
                  <a:srgbClr val="A3151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TextBlock</a:t>
            </a:r>
            <a:r>
              <a:rPr lang="nl-BE" sz="1050" dirty="0">
                <a:solidFill>
                  <a:srgbClr val="0000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nl-BE" sz="3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84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 smtClean="0"/>
              <a:t>That means...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err="1" smtClean="0"/>
              <a:t>Not</a:t>
            </a:r>
            <a:r>
              <a:rPr lang="nl-BE" dirty="0" smtClean="0"/>
              <a:t> </a:t>
            </a:r>
            <a:r>
              <a:rPr lang="nl-BE" dirty="0" err="1" smtClean="0"/>
              <a:t>all</a:t>
            </a:r>
            <a:r>
              <a:rPr lang="nl-BE" dirty="0" smtClean="0"/>
              <a:t> </a:t>
            </a:r>
            <a:r>
              <a:rPr lang="nl-BE" dirty="0" err="1" smtClean="0"/>
              <a:t>BindingBase</a:t>
            </a:r>
            <a:r>
              <a:rPr lang="nl-BE" dirty="0" smtClean="0"/>
              <a:t> </a:t>
            </a:r>
            <a:r>
              <a:rPr lang="nl-BE" dirty="0" err="1" smtClean="0"/>
              <a:t>properties</a:t>
            </a:r>
            <a:r>
              <a:rPr lang="nl-BE" dirty="0" smtClean="0"/>
              <a:t> are </a:t>
            </a:r>
            <a:r>
              <a:rPr lang="nl-BE" dirty="0" err="1" smtClean="0"/>
              <a:t>supported</a:t>
            </a:r>
            <a:endParaRPr lang="nl-BE" dirty="0" smtClean="0"/>
          </a:p>
          <a:p>
            <a:r>
              <a:rPr lang="nl-BE" dirty="0" smtClean="0"/>
              <a:t>No custom markup extensions</a:t>
            </a:r>
          </a:p>
          <a:p>
            <a:r>
              <a:rPr lang="nl-BE" dirty="0" smtClean="0"/>
              <a:t>No implicit data templates</a:t>
            </a:r>
          </a:p>
          <a:p>
            <a:r>
              <a:rPr lang="nl-BE" dirty="0" smtClean="0"/>
              <a:t>No data binding breakpoints</a:t>
            </a:r>
          </a:p>
          <a:p>
            <a:pPr marL="0" indent="0">
              <a:buNone/>
            </a:pPr>
            <a:r>
              <a:rPr lang="nl-BE" dirty="0" smtClean="0"/>
              <a:t>...</a:t>
            </a:r>
            <a:endParaRPr lang="nl-BE" dirty="0"/>
          </a:p>
          <a:p>
            <a:pPr marL="0" indent="0">
              <a:buNone/>
            </a:pPr>
            <a:r>
              <a:rPr lang="nl-BE" dirty="0" smtClean="0"/>
              <a:t>More or less at the level of Silverlight 3</a:t>
            </a:r>
            <a:endParaRPr lang="nl-B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6685" y="5370864"/>
            <a:ext cx="2317315" cy="154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44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Agenda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69926"/>
            <a:ext cx="7886700" cy="4888074"/>
          </a:xfrm>
        </p:spPr>
        <p:txBody>
          <a:bodyPr>
            <a:normAutofit fontScale="55000" lnSpcReduction="20000"/>
          </a:bodyPr>
          <a:lstStyle/>
          <a:p>
            <a:pPr fontAlgn="ctr"/>
            <a:r>
              <a:rPr lang="en-GB" dirty="0" smtClean="0"/>
              <a:t>Thinking about Modern UI</a:t>
            </a:r>
          </a:p>
          <a:p>
            <a:pPr fontAlgn="ctr"/>
            <a:r>
              <a:rPr lang="en-GB" dirty="0" smtClean="0"/>
              <a:t>MVVM </a:t>
            </a:r>
            <a:r>
              <a:rPr lang="en-GB" dirty="0"/>
              <a:t>Overview</a:t>
            </a:r>
          </a:p>
          <a:p>
            <a:pPr fontAlgn="ctr"/>
            <a:r>
              <a:rPr lang="en-GB" dirty="0" smtClean="0"/>
              <a:t>Building Blocks</a:t>
            </a:r>
          </a:p>
          <a:p>
            <a:pPr lvl="1" fontAlgn="ctr"/>
            <a:r>
              <a:rPr lang="en-GB" dirty="0" smtClean="0"/>
              <a:t>Data </a:t>
            </a:r>
            <a:r>
              <a:rPr lang="en-GB" dirty="0"/>
              <a:t>binding</a:t>
            </a:r>
          </a:p>
          <a:p>
            <a:pPr lvl="1" fontAlgn="ctr"/>
            <a:r>
              <a:rPr lang="en-GB" dirty="0"/>
              <a:t>Commanding</a:t>
            </a:r>
          </a:p>
          <a:p>
            <a:pPr lvl="1" fontAlgn="ctr"/>
            <a:r>
              <a:rPr lang="en-GB" dirty="0" err="1"/>
              <a:t>ViewModelLocator</a:t>
            </a:r>
            <a:endParaRPr lang="en-GB" dirty="0"/>
          </a:p>
          <a:p>
            <a:pPr lvl="1" fontAlgn="ctr"/>
            <a:r>
              <a:rPr lang="en-GB" dirty="0"/>
              <a:t>Messaging</a:t>
            </a:r>
          </a:p>
          <a:p>
            <a:pPr fontAlgn="ctr"/>
            <a:r>
              <a:rPr lang="en-GB" dirty="0"/>
              <a:t>Application architecture</a:t>
            </a:r>
          </a:p>
          <a:p>
            <a:pPr fontAlgn="ctr"/>
            <a:r>
              <a:rPr lang="en-GB" dirty="0"/>
              <a:t>Navigation and window management</a:t>
            </a:r>
          </a:p>
          <a:p>
            <a:pPr fontAlgn="ctr"/>
            <a:r>
              <a:rPr lang="en-GB" dirty="0"/>
              <a:t>Data access and repositories</a:t>
            </a:r>
          </a:p>
          <a:p>
            <a:pPr fontAlgn="ctr"/>
            <a:r>
              <a:rPr lang="en-GB" dirty="0" smtClean="0"/>
              <a:t>Data </a:t>
            </a:r>
            <a:r>
              <a:rPr lang="en-GB" dirty="0"/>
              <a:t>binding to Windows 8 controls</a:t>
            </a:r>
          </a:p>
          <a:p>
            <a:pPr fontAlgn="ctr"/>
            <a:r>
              <a:rPr lang="en-GB" dirty="0"/>
              <a:t>Working with contracts</a:t>
            </a:r>
          </a:p>
          <a:p>
            <a:pPr lvl="1" fontAlgn="ctr"/>
            <a:r>
              <a:rPr lang="en-GB" dirty="0"/>
              <a:t>Search</a:t>
            </a:r>
          </a:p>
          <a:p>
            <a:pPr fontAlgn="ctr"/>
            <a:r>
              <a:rPr lang="en-GB" dirty="0" smtClean="0"/>
              <a:t>Working </a:t>
            </a:r>
            <a:r>
              <a:rPr lang="en-GB" dirty="0"/>
              <a:t>with tiles updates</a:t>
            </a:r>
          </a:p>
          <a:p>
            <a:pPr lvl="1" fontAlgn="ctr"/>
            <a:r>
              <a:rPr lang="en-GB" dirty="0"/>
              <a:t>Local</a:t>
            </a:r>
          </a:p>
          <a:p>
            <a:pPr lvl="1" fontAlgn="ctr"/>
            <a:r>
              <a:rPr lang="en-GB" dirty="0"/>
              <a:t>Push notifications</a:t>
            </a:r>
          </a:p>
          <a:p>
            <a:pPr fontAlgn="ctr"/>
            <a:r>
              <a:rPr lang="en-GB" dirty="0"/>
              <a:t>Lifecycle and state management</a:t>
            </a:r>
          </a:p>
          <a:p>
            <a:pPr fontAlgn="ctr"/>
            <a:r>
              <a:rPr lang="en-GB" dirty="0" smtClean="0"/>
              <a:t>Unit </a:t>
            </a:r>
            <a:r>
              <a:rPr lang="en-GB" dirty="0"/>
              <a:t>testing the VMs and </a:t>
            </a:r>
            <a:r>
              <a:rPr lang="en-GB" dirty="0" smtClean="0"/>
              <a:t>services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727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Data templates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Block of XAML that is generated for each item of the source list</a:t>
            </a:r>
          </a:p>
          <a:p>
            <a:r>
              <a:rPr lang="en-GB" dirty="0" smtClean="0"/>
              <a:t>Mostly used on List controls such as the </a:t>
            </a:r>
            <a:r>
              <a:rPr lang="en-GB" dirty="0" err="1" smtClean="0"/>
              <a:t>GridView</a:t>
            </a:r>
            <a:r>
              <a:rPr lang="en-GB" dirty="0" smtClean="0"/>
              <a:t> or </a:t>
            </a:r>
            <a:r>
              <a:rPr lang="en-GB" dirty="0" err="1" smtClean="0"/>
              <a:t>ListView</a:t>
            </a:r>
            <a:endParaRPr lang="en-GB" dirty="0" smtClean="0"/>
          </a:p>
          <a:p>
            <a:r>
              <a:rPr lang="en-GB" dirty="0" smtClean="0"/>
              <a:t>Uses regular data binding syntax</a:t>
            </a:r>
          </a:p>
          <a:p>
            <a:pPr lvl="1"/>
            <a:r>
              <a:rPr lang="en-GB" dirty="0" smtClean="0"/>
              <a:t>Source for binding is the individual item</a:t>
            </a:r>
          </a:p>
          <a:p>
            <a:r>
              <a:rPr lang="en-GB" dirty="0" smtClean="0"/>
              <a:t>Windows 8 doesn’t know</a:t>
            </a:r>
          </a:p>
          <a:p>
            <a:pPr lvl="1"/>
            <a:r>
              <a:rPr lang="en-GB" dirty="0" err="1" smtClean="0"/>
              <a:t>AncestorType</a:t>
            </a:r>
            <a:r>
              <a:rPr lang="en-GB" dirty="0" smtClean="0"/>
              <a:t>/</a:t>
            </a:r>
            <a:r>
              <a:rPr lang="en-GB" dirty="0" err="1" smtClean="0"/>
              <a:t>AncestorLevel</a:t>
            </a:r>
            <a:r>
              <a:rPr lang="en-GB" dirty="0" smtClean="0"/>
              <a:t> for </a:t>
            </a:r>
            <a:r>
              <a:rPr lang="en-GB" dirty="0" err="1" smtClean="0"/>
              <a:t>RelativeSource</a:t>
            </a:r>
            <a:r>
              <a:rPr lang="en-GB" dirty="0" smtClean="0"/>
              <a:t> Binding</a:t>
            </a:r>
          </a:p>
          <a:p>
            <a:pPr lvl="1"/>
            <a:r>
              <a:rPr lang="en-GB" dirty="0" smtClean="0"/>
              <a:t>Implicit data templates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6758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 smtClean="0"/>
              <a:t>The View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Represents the user interface that the user will see.</a:t>
            </a:r>
          </a:p>
          <a:p>
            <a:pPr>
              <a:defRPr/>
            </a:pPr>
            <a:r>
              <a:rPr lang="en-US" dirty="0"/>
              <a:t>Can be a user control or Data Template</a:t>
            </a:r>
          </a:p>
          <a:p>
            <a:pPr>
              <a:defRPr/>
            </a:pPr>
            <a:r>
              <a:rPr lang="en-US" dirty="0"/>
              <a:t>Keep it simple</a:t>
            </a:r>
          </a:p>
          <a:p>
            <a:pPr lvl="1">
              <a:defRPr/>
            </a:pPr>
            <a:r>
              <a:rPr lang="en-US" sz="2100" dirty="0"/>
              <a:t>Clean code-behind</a:t>
            </a:r>
          </a:p>
          <a:p>
            <a:pPr lvl="1">
              <a:defRPr/>
            </a:pPr>
            <a:r>
              <a:rPr lang="en-US" sz="2100" dirty="0"/>
              <a:t>Only visual logic (all the rest should go in the ViewModel)</a:t>
            </a:r>
          </a:p>
          <a:p>
            <a:pPr>
              <a:defRPr/>
            </a:pPr>
            <a:r>
              <a:rPr lang="en-GB" dirty="0"/>
              <a:t>Should never contain anything that is to be tested</a:t>
            </a:r>
          </a:p>
          <a:p>
            <a:pPr lvl="1">
              <a:defRPr/>
            </a:pPr>
            <a:r>
              <a:rPr lang="en-GB" sz="2100" dirty="0"/>
              <a:t>Model-related</a:t>
            </a:r>
            <a:endParaRPr lang="fr-CA" sz="2100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8634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 smtClean="0"/>
              <a:t>The ViewModel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26469"/>
            <a:ext cx="7886700" cy="4631531"/>
          </a:xfrm>
        </p:spPr>
        <p:txBody>
          <a:bodyPr>
            <a:normAutofit fontScale="55000" lnSpcReduction="20000"/>
          </a:bodyPr>
          <a:lstStyle/>
          <a:p>
            <a:pPr>
              <a:defRPr/>
            </a:pPr>
            <a:r>
              <a:rPr lang="en-US" sz="3000" dirty="0"/>
              <a:t>An abstraction of View, definition of what can be shown on screen</a:t>
            </a:r>
          </a:p>
          <a:p>
            <a:pPr>
              <a:defRPr/>
            </a:pPr>
            <a:r>
              <a:rPr lang="en-US" sz="3000" dirty="0"/>
              <a:t>Glue between View and Model</a:t>
            </a:r>
          </a:p>
          <a:p>
            <a:pPr lvl="1">
              <a:defRPr/>
            </a:pPr>
            <a:r>
              <a:rPr lang="en-US" sz="3000" dirty="0"/>
              <a:t>Implements </a:t>
            </a:r>
            <a:r>
              <a:rPr lang="en-US" sz="3000" dirty="0" err="1"/>
              <a:t>INotifyPropertyChanged</a:t>
            </a:r>
            <a:endParaRPr lang="en-US" sz="3000" dirty="0"/>
          </a:p>
          <a:p>
            <a:pPr>
              <a:defRPr/>
            </a:pPr>
            <a:r>
              <a:rPr lang="en-US" sz="3000" dirty="0"/>
              <a:t>Contains </a:t>
            </a:r>
          </a:p>
          <a:p>
            <a:pPr lvl="1">
              <a:defRPr/>
            </a:pPr>
            <a:r>
              <a:rPr lang="en-US" sz="3000" dirty="0"/>
              <a:t>State properties: data</a:t>
            </a:r>
          </a:p>
          <a:p>
            <a:pPr lvl="1">
              <a:defRPr/>
            </a:pPr>
            <a:r>
              <a:rPr lang="en-US" sz="3000" dirty="0"/>
              <a:t>Operations: commands</a:t>
            </a:r>
          </a:p>
          <a:p>
            <a:pPr lvl="1">
              <a:defRPr/>
            </a:pPr>
            <a:r>
              <a:rPr lang="en-US" sz="3000" dirty="0"/>
              <a:t>Validation support</a:t>
            </a:r>
          </a:p>
          <a:p>
            <a:pPr>
              <a:defRPr/>
            </a:pPr>
            <a:r>
              <a:rPr lang="en-US" sz="3000" dirty="0"/>
              <a:t>Should not contain “view properties” such as Color</a:t>
            </a:r>
          </a:p>
          <a:p>
            <a:pPr lvl="1">
              <a:defRPr/>
            </a:pPr>
            <a:r>
              <a:rPr lang="en-US" sz="3000" dirty="0"/>
              <a:t>Use converters for this</a:t>
            </a:r>
          </a:p>
          <a:p>
            <a:pPr>
              <a:defRPr/>
            </a:pPr>
            <a:r>
              <a:rPr lang="en-US" sz="3000" dirty="0"/>
              <a:t>Often wraps or “re-models” the model for the View to use</a:t>
            </a:r>
          </a:p>
          <a:p>
            <a:pPr>
              <a:defRPr/>
            </a:pPr>
            <a:r>
              <a:rPr lang="en-US" sz="3000" dirty="0"/>
              <a:t>Must be testable</a:t>
            </a:r>
          </a:p>
          <a:p>
            <a:pPr>
              <a:defRPr/>
            </a:pPr>
            <a:r>
              <a:rPr lang="en-US" sz="3000" dirty="0"/>
              <a:t>No control references!</a:t>
            </a:r>
          </a:p>
          <a:p>
            <a:pPr>
              <a:defRPr/>
            </a:pPr>
            <a:r>
              <a:rPr lang="en-US" sz="3000" dirty="0"/>
              <a:t>Often, 1 ViewModel per View</a:t>
            </a:r>
          </a:p>
          <a:p>
            <a:pPr lvl="1">
              <a:defRPr/>
            </a:pPr>
            <a:r>
              <a:rPr lang="en-US" sz="3000" dirty="0"/>
              <a:t>Can be 1-to-many or many-to-1</a:t>
            </a:r>
          </a:p>
          <a:p>
            <a:pPr>
              <a:defRPr/>
            </a:pPr>
            <a:r>
              <a:rPr lang="en-US" sz="3000" dirty="0"/>
              <a:t>Manages the flow of the application</a:t>
            </a:r>
          </a:p>
          <a:p>
            <a:pPr>
              <a:defRPr/>
            </a:pPr>
            <a:r>
              <a:rPr lang="en-US" sz="3000" dirty="0"/>
              <a:t>Interacts with the model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5343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 smtClean="0"/>
              <a:t>The Model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Data model, service reference/proxy classes, DTO</a:t>
            </a:r>
            <a:r>
              <a:rPr lang="en-US" dirty="0" smtClean="0"/>
              <a:t>…</a:t>
            </a:r>
          </a:p>
          <a:p>
            <a:pPr lvl="1">
              <a:defRPr/>
            </a:pPr>
            <a:r>
              <a:rPr lang="en-US" dirty="0" smtClean="0"/>
              <a:t>Very often, an extra layer is added on top of the generated proxy classes</a:t>
            </a:r>
            <a:endParaRPr lang="en-US" dirty="0"/>
          </a:p>
          <a:p>
            <a:pPr>
              <a:defRPr/>
            </a:pPr>
            <a:r>
              <a:rPr lang="en-US" dirty="0"/>
              <a:t>Validation logic</a:t>
            </a:r>
          </a:p>
          <a:p>
            <a:pPr>
              <a:defRPr/>
            </a:pPr>
            <a:r>
              <a:rPr lang="en-US" dirty="0"/>
              <a:t>Data access</a:t>
            </a:r>
          </a:p>
          <a:p>
            <a:pPr>
              <a:defRPr/>
            </a:pPr>
            <a:r>
              <a:rPr lang="en-US" dirty="0"/>
              <a:t>No reference to ViewModel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8812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Who knows who?</a:t>
            </a:r>
            <a:endParaRPr lang="en-GB" dirty="0"/>
          </a:p>
        </p:txBody>
      </p:sp>
      <p:sp>
        <p:nvSpPr>
          <p:cNvPr id="4" name="Rounded Rectangle 3"/>
          <p:cNvSpPr/>
          <p:nvPr/>
        </p:nvSpPr>
        <p:spPr>
          <a:xfrm>
            <a:off x="2174528" y="3462841"/>
            <a:ext cx="1200150" cy="5715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View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831877" y="3462841"/>
            <a:ext cx="1366423" cy="5715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err="1"/>
              <a:t>ViewModel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5660678" y="3462841"/>
            <a:ext cx="1200150" cy="5715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Model</a:t>
            </a:r>
          </a:p>
        </p:txBody>
      </p:sp>
      <p:cxnSp>
        <p:nvCxnSpPr>
          <p:cNvPr id="7" name="Straight Arrow Connector 6"/>
          <p:cNvCxnSpPr>
            <a:stCxn id="4" idx="3"/>
            <a:endCxn id="5" idx="1"/>
          </p:cNvCxnSpPr>
          <p:nvPr/>
        </p:nvCxnSpPr>
        <p:spPr>
          <a:xfrm>
            <a:off x="3374678" y="3748591"/>
            <a:ext cx="457199" cy="0"/>
          </a:xfrm>
          <a:prstGeom prst="straightConnector1">
            <a:avLst/>
          </a:prstGeom>
          <a:ln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5" idx="3"/>
            <a:endCxn id="6" idx="1"/>
          </p:cNvCxnSpPr>
          <p:nvPr/>
        </p:nvCxnSpPr>
        <p:spPr>
          <a:xfrm>
            <a:off x="5198300" y="3748591"/>
            <a:ext cx="462378" cy="0"/>
          </a:xfrm>
          <a:prstGeom prst="straightConnector1">
            <a:avLst/>
          </a:prstGeom>
          <a:ln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urved Connector 11"/>
          <p:cNvCxnSpPr>
            <a:stCxn id="5" idx="2"/>
            <a:endCxn id="4" idx="2"/>
          </p:cNvCxnSpPr>
          <p:nvPr/>
        </p:nvCxnSpPr>
        <p:spPr>
          <a:xfrm rot="5400000">
            <a:off x="3644846" y="3164098"/>
            <a:ext cx="12700" cy="1740486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/>
          <p:cNvCxnSpPr>
            <a:stCxn id="4" idx="0"/>
            <a:endCxn id="5" idx="0"/>
          </p:cNvCxnSpPr>
          <p:nvPr/>
        </p:nvCxnSpPr>
        <p:spPr>
          <a:xfrm rot="5400000" flipH="1" flipV="1">
            <a:off x="3644846" y="2592598"/>
            <a:ext cx="12700" cy="1740486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137285" y="2443180"/>
            <a:ext cx="10663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Buxton Sketch" panose="03080500000500000004" pitchFamily="66" charset="0"/>
              </a:rPr>
              <a:t>Commands</a:t>
            </a:r>
          </a:p>
          <a:p>
            <a:r>
              <a:rPr lang="en-GB" dirty="0">
                <a:latin typeface="Buxton Sketch" panose="03080500000500000004" pitchFamily="66" charset="0"/>
              </a:rPr>
              <a:t>Properties</a:t>
            </a:r>
          </a:p>
          <a:p>
            <a:r>
              <a:rPr lang="en-GB" dirty="0" err="1">
                <a:latin typeface="Buxton Sketch" panose="03080500000500000004" pitchFamily="66" charset="0"/>
              </a:rPr>
              <a:t>Behaviors</a:t>
            </a:r>
            <a:endParaRPr lang="en-GB" dirty="0">
              <a:latin typeface="Buxton Sketch" panose="03080500000500000004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24752" y="4487265"/>
            <a:ext cx="1587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latin typeface="Buxton Sketch" panose="03080500000500000004" pitchFamily="66" charset="0"/>
              </a:rPr>
              <a:t>PropertyChanged</a:t>
            </a:r>
            <a:endParaRPr lang="en-GB" dirty="0">
              <a:latin typeface="Buxton Sketch" panose="030805000005000000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31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21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Linking the View and the </a:t>
            </a:r>
            <a:r>
              <a:rPr lang="en-GB" dirty="0" err="1" smtClean="0"/>
              <a:t>ViewModel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26469"/>
            <a:ext cx="7886700" cy="4631531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Data binding is the glue but…</a:t>
            </a:r>
          </a:p>
          <a:p>
            <a:r>
              <a:rPr lang="en-GB" dirty="0" smtClean="0"/>
              <a:t>A view needs to “find” its ViewModel</a:t>
            </a:r>
          </a:p>
          <a:p>
            <a:pPr lvl="1"/>
            <a:r>
              <a:rPr lang="en-GB" dirty="0" smtClean="0"/>
              <a:t>ViewModel is the DataContext</a:t>
            </a:r>
          </a:p>
          <a:p>
            <a:r>
              <a:rPr lang="en-GB" dirty="0" smtClean="0"/>
              <a:t>2 </a:t>
            </a:r>
            <a:r>
              <a:rPr lang="en-GB" dirty="0" smtClean="0"/>
              <a:t>options:	</a:t>
            </a:r>
          </a:p>
          <a:p>
            <a:pPr lvl="1"/>
            <a:r>
              <a:rPr lang="en-GB" dirty="0" smtClean="0"/>
              <a:t>View-First: ViewModel gets created because View is created</a:t>
            </a:r>
          </a:p>
          <a:p>
            <a:pPr lvl="2"/>
            <a:r>
              <a:rPr lang="en-GB" dirty="0" err="1" smtClean="0"/>
              <a:t>DataTemplates</a:t>
            </a:r>
            <a:endParaRPr lang="en-GB" dirty="0" smtClean="0"/>
          </a:p>
          <a:p>
            <a:pPr lvl="1"/>
            <a:r>
              <a:rPr lang="en-GB" dirty="0" smtClean="0"/>
              <a:t>ViewModel-First: ViewModel is created and View gets selected</a:t>
            </a:r>
          </a:p>
          <a:p>
            <a:pPr lvl="2"/>
            <a:r>
              <a:rPr lang="en-GB" dirty="0" smtClean="0"/>
              <a:t>ViewModel locator: indirection layer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5994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Locator pattern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Implemented through a class that contains all VMs as properties</a:t>
            </a:r>
          </a:p>
          <a:p>
            <a:r>
              <a:rPr lang="en-US" dirty="0" smtClean="0"/>
              <a:t>An instance is then made available as Resource</a:t>
            </a:r>
          </a:p>
          <a:p>
            <a:r>
              <a:rPr lang="en-US" dirty="0" smtClean="0"/>
              <a:t>All Views can bind, no code needed in View</a:t>
            </a:r>
          </a:p>
          <a:p>
            <a:pPr lvl="1"/>
            <a:r>
              <a:rPr lang="en-US" dirty="0" smtClean="0"/>
              <a:t>Clean way </a:t>
            </a:r>
          </a:p>
          <a:p>
            <a:pPr lvl="1"/>
            <a:r>
              <a:rPr lang="en-US" dirty="0" smtClean="0"/>
              <a:t>Not good since all VMs need to be known upfront</a:t>
            </a:r>
          </a:p>
          <a:p>
            <a:r>
              <a:rPr lang="en-US" dirty="0" smtClean="0"/>
              <a:t>Property for each available VM</a:t>
            </a:r>
          </a:p>
          <a:p>
            <a:r>
              <a:rPr lang="en-US" dirty="0" smtClean="0"/>
              <a:t>Not easy if more than one instance exists of a View</a:t>
            </a:r>
          </a:p>
          <a:p>
            <a:pPr lvl="1"/>
            <a:r>
              <a:rPr lang="en-US" dirty="0" smtClean="0"/>
              <a:t>In this case, some form of IOC is recommended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38293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Commands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MVVM-based code have no event handlers in code-behind</a:t>
            </a:r>
          </a:p>
          <a:p>
            <a:r>
              <a:rPr lang="en-GB" dirty="0" smtClean="0"/>
              <a:t>How to handle events happening in the UI?</a:t>
            </a:r>
          </a:p>
          <a:p>
            <a:pPr lvl="1">
              <a:buFont typeface="Wingdings"/>
              <a:buChar char="à"/>
            </a:pPr>
            <a:r>
              <a:rPr lang="en-GB" dirty="0" smtClean="0"/>
              <a:t>Commands</a:t>
            </a:r>
          </a:p>
          <a:p>
            <a:pPr lvl="1">
              <a:buFont typeface="Wingdings"/>
              <a:buChar char="à"/>
            </a:pPr>
            <a:r>
              <a:rPr lang="en-GB" dirty="0" smtClean="0"/>
              <a:t>Based on Command pattern</a:t>
            </a:r>
          </a:p>
          <a:p>
            <a:pPr lvl="1">
              <a:buFont typeface="Wingdings"/>
              <a:buChar char="à"/>
            </a:pPr>
            <a:endParaRPr lang="en-GB" dirty="0"/>
          </a:p>
          <a:p>
            <a:pPr lvl="1">
              <a:buFont typeface="Wingdings"/>
              <a:buChar char="à"/>
            </a:pPr>
            <a:endParaRPr lang="en-GB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0" y="4802142"/>
            <a:ext cx="5228611" cy="11310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350" i="1" dirty="0"/>
              <a:t>In object-oriented programming, the command pattern is a behavioral </a:t>
            </a:r>
          </a:p>
          <a:p>
            <a:pPr algn="ctr"/>
            <a:r>
              <a:rPr lang="en-US" sz="1350" i="1" dirty="0"/>
              <a:t>design pattern in which an object is used to represent and </a:t>
            </a:r>
          </a:p>
          <a:p>
            <a:pPr algn="ctr"/>
            <a:r>
              <a:rPr lang="en-US" sz="1350" i="1" dirty="0"/>
              <a:t>encapsulate all the information needed to call a method at a later time. </a:t>
            </a:r>
          </a:p>
          <a:p>
            <a:pPr algn="ctr"/>
            <a:r>
              <a:rPr lang="en-US" sz="1350" i="1" dirty="0"/>
              <a:t>his information includes the method name, the object that </a:t>
            </a:r>
          </a:p>
          <a:p>
            <a:pPr algn="ctr"/>
            <a:r>
              <a:rPr lang="en-US" sz="1350" i="1" dirty="0"/>
              <a:t>owns the method and values for the method parameters.</a:t>
            </a:r>
            <a:endParaRPr lang="en-GB" sz="135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220" y="3833186"/>
            <a:ext cx="4247966" cy="269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65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Commands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WinRT</a:t>
            </a:r>
            <a:r>
              <a:rPr lang="en-GB" dirty="0"/>
              <a:t> has the </a:t>
            </a:r>
            <a:r>
              <a:rPr lang="en-GB" dirty="0" err="1"/>
              <a:t>ICommand</a:t>
            </a:r>
            <a:r>
              <a:rPr lang="en-GB" dirty="0"/>
              <a:t> interface</a:t>
            </a:r>
          </a:p>
          <a:p>
            <a:pPr lvl="1"/>
            <a:r>
              <a:rPr lang="en-GB" dirty="0"/>
              <a:t>Execute()</a:t>
            </a:r>
          </a:p>
          <a:p>
            <a:pPr lvl="1"/>
            <a:r>
              <a:rPr lang="en-GB" dirty="0" err="1"/>
              <a:t>CanExecute</a:t>
            </a:r>
            <a:r>
              <a:rPr lang="en-GB" dirty="0"/>
              <a:t>()</a:t>
            </a:r>
          </a:p>
          <a:p>
            <a:pPr lvl="1"/>
            <a:r>
              <a:rPr lang="en-GB" dirty="0" err="1"/>
              <a:t>CanExecuteChanged</a:t>
            </a:r>
            <a:r>
              <a:rPr lang="en-GB" dirty="0"/>
              <a:t> event</a:t>
            </a:r>
            <a:endParaRPr lang="nl-BE" dirty="0"/>
          </a:p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420463" y="4395470"/>
            <a:ext cx="4607352" cy="15465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dirty="0">
                <a:latin typeface="Consolas" panose="020B0609020204030204" pitchFamily="49" charset="0"/>
                <a:cs typeface="Consolas" panose="020B0609020204030204" pitchFamily="49" charset="0"/>
              </a:rPr>
              <a:t>public interface </a:t>
            </a:r>
            <a:r>
              <a:rPr lang="en-US" sz="1350" dirty="0" err="1">
                <a:latin typeface="Consolas" panose="020B0609020204030204" pitchFamily="49" charset="0"/>
                <a:cs typeface="Consolas" panose="020B0609020204030204" pitchFamily="49" charset="0"/>
              </a:rPr>
              <a:t>ICommand</a:t>
            </a:r>
            <a:endParaRPr lang="en-US" sz="135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350" dirty="0"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n-US" sz="1350" dirty="0">
                <a:latin typeface="Consolas" panose="020B0609020204030204" pitchFamily="49" charset="0"/>
                <a:cs typeface="Consolas" panose="020B0609020204030204" pitchFamily="49" charset="0"/>
              </a:rPr>
              <a:t>	event </a:t>
            </a:r>
            <a:r>
              <a:rPr lang="en-US" sz="1350" dirty="0" err="1">
                <a:latin typeface="Consolas" panose="020B0609020204030204" pitchFamily="49" charset="0"/>
                <a:cs typeface="Consolas" panose="020B0609020204030204" pitchFamily="49" charset="0"/>
              </a:rPr>
              <a:t>EventHandler</a:t>
            </a:r>
            <a:r>
              <a:rPr lang="en-US" sz="135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350" dirty="0" err="1">
                <a:latin typeface="Consolas" panose="020B0609020204030204" pitchFamily="49" charset="0"/>
                <a:cs typeface="Consolas" panose="020B0609020204030204" pitchFamily="49" charset="0"/>
              </a:rPr>
              <a:t>CanExecuteChanged</a:t>
            </a:r>
            <a:r>
              <a:rPr lang="en-US" sz="1350" dirty="0"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pPr lvl="2"/>
            <a:endParaRPr lang="en-US" sz="135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2"/>
            <a:r>
              <a:rPr lang="en-US" sz="1350" dirty="0" err="1">
                <a:latin typeface="Consolas" panose="020B0609020204030204" pitchFamily="49" charset="0"/>
                <a:cs typeface="Consolas" panose="020B0609020204030204" pitchFamily="49" charset="0"/>
              </a:rPr>
              <a:t>bool</a:t>
            </a:r>
            <a:r>
              <a:rPr lang="en-US" sz="135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350" dirty="0" err="1">
                <a:latin typeface="Consolas" panose="020B0609020204030204" pitchFamily="49" charset="0"/>
                <a:cs typeface="Consolas" panose="020B0609020204030204" pitchFamily="49" charset="0"/>
              </a:rPr>
              <a:t>CanExecute</a:t>
            </a:r>
            <a:r>
              <a:rPr lang="en-US" sz="1350" dirty="0">
                <a:latin typeface="Consolas" panose="020B0609020204030204" pitchFamily="49" charset="0"/>
                <a:cs typeface="Consolas" panose="020B0609020204030204" pitchFamily="49" charset="0"/>
              </a:rPr>
              <a:t>(object parameter);</a:t>
            </a:r>
          </a:p>
          <a:p>
            <a:pPr lvl="2"/>
            <a:r>
              <a:rPr lang="en-US" sz="1350" dirty="0">
                <a:latin typeface="Consolas" panose="020B0609020204030204" pitchFamily="49" charset="0"/>
                <a:cs typeface="Consolas" panose="020B0609020204030204" pitchFamily="49" charset="0"/>
              </a:rPr>
              <a:t>void Execute(object parameter);</a:t>
            </a:r>
          </a:p>
          <a:p>
            <a:r>
              <a:rPr lang="en-US" sz="1350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  <a:endParaRPr lang="en-GB" sz="135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41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Commands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Way </a:t>
            </a:r>
            <a:r>
              <a:rPr lang="en-GB" dirty="0"/>
              <a:t>to create commands:</a:t>
            </a:r>
          </a:p>
          <a:p>
            <a:pPr lvl="1"/>
            <a:r>
              <a:rPr lang="en-GB" dirty="0" smtClean="0"/>
              <a:t>Write </a:t>
            </a:r>
            <a:r>
              <a:rPr lang="en-GB" dirty="0" err="1" smtClean="0"/>
              <a:t>ICommand</a:t>
            </a:r>
            <a:r>
              <a:rPr lang="en-GB" dirty="0" smtClean="0"/>
              <a:t> implementation</a:t>
            </a:r>
          </a:p>
          <a:p>
            <a:pPr lvl="1"/>
            <a:r>
              <a:rPr lang="en-GB" dirty="0" smtClean="0"/>
              <a:t>Create instance on VM</a:t>
            </a:r>
          </a:p>
          <a:p>
            <a:pPr lvl="1"/>
            <a:r>
              <a:rPr lang="en-GB" dirty="0" smtClean="0"/>
              <a:t>Bind Command property of control to this instance</a:t>
            </a:r>
            <a:endParaRPr lang="nl-BE" sz="1950" dirty="0"/>
          </a:p>
          <a:p>
            <a:r>
              <a:rPr lang="en-GB" dirty="0" smtClean="0"/>
              <a:t>Works only on some controls</a:t>
            </a:r>
          </a:p>
          <a:p>
            <a:r>
              <a:rPr lang="en-GB" dirty="0" smtClean="0"/>
              <a:t>Rest needs to use </a:t>
            </a:r>
            <a:r>
              <a:rPr lang="en-GB" dirty="0" err="1" smtClean="0"/>
              <a:t>behaviors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003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Thinking about Modern UI</a:t>
            </a:r>
            <a:br>
              <a:rPr lang="en-GB" dirty="0" smtClean="0"/>
            </a:br>
            <a:r>
              <a:rPr lang="en-GB" sz="2700" dirty="0"/>
              <a:t>(aka the technology formerly known </a:t>
            </a:r>
            <a:r>
              <a:rPr lang="en-GB" sz="2700" dirty="0" smtClean="0"/>
              <a:t/>
            </a:r>
            <a:br>
              <a:rPr lang="en-GB" sz="2700" dirty="0" smtClean="0"/>
            </a:br>
            <a:r>
              <a:rPr lang="en-GB" sz="2700" dirty="0" smtClean="0"/>
              <a:t>as </a:t>
            </a:r>
            <a:r>
              <a:rPr lang="en-GB" sz="2700" dirty="0"/>
              <a:t>Metro)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1382" y="3111135"/>
            <a:ext cx="2022618" cy="35409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 rot="601967">
            <a:off x="6985269" y="1629605"/>
            <a:ext cx="195707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>
                <a:latin typeface="Buxton Sketch" panose="03080500000500000004" pitchFamily="66" charset="0"/>
              </a:rPr>
              <a:t>The artist previously known </a:t>
            </a:r>
          </a:p>
          <a:p>
            <a:r>
              <a:rPr lang="en-GB" sz="1350" dirty="0">
                <a:latin typeface="Buxton Sketch" panose="03080500000500000004" pitchFamily="66" charset="0"/>
              </a:rPr>
              <a:t>as Prince</a:t>
            </a:r>
          </a:p>
        </p:txBody>
      </p:sp>
      <p:cxnSp>
        <p:nvCxnSpPr>
          <p:cNvPr id="7" name="Curved Connector 6"/>
          <p:cNvCxnSpPr>
            <a:stCxn id="5" idx="2"/>
            <a:endCxn id="4" idx="0"/>
          </p:cNvCxnSpPr>
          <p:nvPr/>
        </p:nvCxnSpPr>
        <p:spPr>
          <a:xfrm rot="16200000" flipH="1">
            <a:off x="7537340" y="2515784"/>
            <a:ext cx="977582" cy="213120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937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 smtClean="0"/>
              <a:t>Behaviors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51520"/>
            <a:ext cx="8125797" cy="4631531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Block of code that we can attach to XAML element</a:t>
            </a:r>
          </a:p>
          <a:p>
            <a:r>
              <a:rPr lang="en-GB" dirty="0" smtClean="0"/>
              <a:t>Promotes reuse</a:t>
            </a:r>
          </a:p>
          <a:p>
            <a:r>
              <a:rPr lang="en-GB" dirty="0" smtClean="0"/>
              <a:t>Useful in MVVM scenarios on controls that don’t support commanding</a:t>
            </a:r>
          </a:p>
          <a:p>
            <a:pPr lvl="1"/>
            <a:r>
              <a:rPr lang="en-GB" dirty="0" smtClean="0"/>
              <a:t>Avoids having code in code-behind</a:t>
            </a:r>
          </a:p>
          <a:p>
            <a:r>
              <a:rPr lang="en-GB" dirty="0" smtClean="0"/>
              <a:t>Supported by Blend</a:t>
            </a:r>
          </a:p>
          <a:p>
            <a:r>
              <a:rPr lang="en-GB" dirty="0" smtClean="0"/>
              <a:t>Not supported by Windows 8 </a:t>
            </a:r>
            <a:r>
              <a:rPr lang="en-GB" dirty="0" smtClean="0">
                <a:sym typeface="Wingdings" panose="05000000000000000000" pitchFamily="2" charset="2"/>
              </a:rPr>
              <a:t></a:t>
            </a:r>
          </a:p>
          <a:p>
            <a:pPr lvl="1"/>
            <a:r>
              <a:rPr lang="en-GB" dirty="0" smtClean="0">
                <a:sym typeface="Wingdings" panose="05000000000000000000" pitchFamily="2" charset="2"/>
              </a:rPr>
              <a:t>Neither are triggers</a:t>
            </a:r>
          </a:p>
          <a:p>
            <a:pPr lvl="1"/>
            <a:r>
              <a:rPr lang="en-GB" dirty="0" err="1" smtClean="0">
                <a:sym typeface="Wingdings" panose="05000000000000000000" pitchFamily="2" charset="2"/>
              </a:rPr>
              <a:t>EventToCommand</a:t>
            </a:r>
            <a:r>
              <a:rPr lang="en-GB" dirty="0" smtClean="0">
                <a:sym typeface="Wingdings" panose="05000000000000000000" pitchFamily="2" charset="2"/>
              </a:rPr>
              <a:t> is therefore not available by default</a:t>
            </a:r>
          </a:p>
          <a:p>
            <a:pPr lvl="1"/>
            <a:endParaRPr lang="en-GB" dirty="0" smtClean="0">
              <a:sym typeface="Wingdings" panose="05000000000000000000" pitchFamily="2" charset="2"/>
            </a:endParaRPr>
          </a:p>
          <a:p>
            <a:pPr lvl="1"/>
            <a:endParaRPr lang="en-GB" dirty="0">
              <a:sym typeface="Wingdings" panose="05000000000000000000" pitchFamily="2" charset="2"/>
            </a:endParaRPr>
          </a:p>
          <a:p>
            <a:pPr lvl="1"/>
            <a:r>
              <a:rPr lang="en-GB" dirty="0" smtClean="0">
                <a:sym typeface="Wingdings" panose="05000000000000000000" pitchFamily="2" charset="2"/>
              </a:rPr>
              <a:t>The community has the answer!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693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Using </a:t>
            </a:r>
            <a:r>
              <a:rPr lang="en-GB" dirty="0" err="1" smtClean="0"/>
              <a:t>EventToCommand</a:t>
            </a:r>
            <a:r>
              <a:rPr lang="en-GB" dirty="0" smtClean="0"/>
              <a:t> as a </a:t>
            </a:r>
            <a:r>
              <a:rPr lang="en-GB" dirty="0" err="1" smtClean="0"/>
              <a:t>behavior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26469"/>
            <a:ext cx="7886700" cy="3774281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Take a look at </a:t>
            </a:r>
            <a:r>
              <a:rPr lang="nl-BE" dirty="0" err="1" smtClean="0"/>
              <a:t>WinRtBehaviors</a:t>
            </a:r>
            <a:r>
              <a:rPr lang="nl-BE" dirty="0" smtClean="0"/>
              <a:t> on </a:t>
            </a:r>
            <a:r>
              <a:rPr lang="nl-BE" dirty="0" err="1" smtClean="0"/>
              <a:t>CodePlex</a:t>
            </a:r>
            <a:r>
              <a:rPr lang="nl-BE" dirty="0" smtClean="0"/>
              <a:t>/</a:t>
            </a:r>
            <a:r>
              <a:rPr lang="nl-BE" dirty="0" err="1" smtClean="0"/>
              <a:t>NuGet</a:t>
            </a:r>
            <a:r>
              <a:rPr lang="nl-BE" dirty="0" smtClean="0"/>
              <a:t> (Joost van Schaik)</a:t>
            </a:r>
            <a:endParaRPr lang="nl-BE" dirty="0"/>
          </a:p>
          <a:p>
            <a:endParaRPr lang="nl-BE" dirty="0" smtClean="0"/>
          </a:p>
          <a:p>
            <a:endParaRPr lang="nl-BE" dirty="0"/>
          </a:p>
          <a:p>
            <a:endParaRPr lang="nl-BE" dirty="0" smtClean="0"/>
          </a:p>
          <a:p>
            <a:endParaRPr lang="nl-BE" dirty="0"/>
          </a:p>
          <a:p>
            <a:endParaRPr lang="nl-BE" dirty="0" smtClean="0"/>
          </a:p>
          <a:p>
            <a:r>
              <a:rPr lang="nl-BE" dirty="0" smtClean="0"/>
              <a:t>Works </a:t>
            </a:r>
            <a:r>
              <a:rPr lang="nl-BE" dirty="0" err="1" smtClean="0"/>
              <a:t>through</a:t>
            </a:r>
            <a:r>
              <a:rPr lang="nl-BE" dirty="0" smtClean="0"/>
              <a:t> </a:t>
            </a:r>
            <a:r>
              <a:rPr lang="nl-BE" dirty="0" err="1" smtClean="0"/>
              <a:t>Attached</a:t>
            </a:r>
            <a:r>
              <a:rPr lang="nl-BE" dirty="0" smtClean="0"/>
              <a:t> </a:t>
            </a:r>
            <a:r>
              <a:rPr lang="nl-BE" dirty="0" err="1" smtClean="0"/>
              <a:t>behaviors</a:t>
            </a:r>
            <a:endParaRPr lang="nl-BE" dirty="0" smtClean="0"/>
          </a:p>
          <a:p>
            <a:pPr lvl="1"/>
            <a:r>
              <a:rPr lang="nl-BE" dirty="0" err="1" smtClean="0"/>
              <a:t>Attached</a:t>
            </a:r>
            <a:r>
              <a:rPr lang="nl-BE" dirty="0" smtClean="0"/>
              <a:t> </a:t>
            </a:r>
            <a:r>
              <a:rPr lang="nl-BE" dirty="0" err="1" smtClean="0"/>
              <a:t>dependency</a:t>
            </a:r>
            <a:r>
              <a:rPr lang="nl-BE" dirty="0" smtClean="0"/>
              <a:t> property</a:t>
            </a:r>
          </a:p>
          <a:p>
            <a:endParaRPr lang="nl-BE" dirty="0"/>
          </a:p>
        </p:txBody>
      </p:sp>
      <p:sp>
        <p:nvSpPr>
          <p:cNvPr id="4" name="TextBox 3"/>
          <p:cNvSpPr txBox="1"/>
          <p:nvPr/>
        </p:nvSpPr>
        <p:spPr>
          <a:xfrm>
            <a:off x="1227516" y="3142556"/>
            <a:ext cx="6977032" cy="1600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BE" sz="1400" dirty="0"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nl-BE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TextBlock</a:t>
            </a:r>
            <a:r>
              <a:rPr lang="nl-BE" sz="14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nl-BE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Text</a:t>
            </a:r>
            <a:r>
              <a:rPr lang="nl-BE" sz="1400" dirty="0">
                <a:latin typeface="Consolas" panose="020B0609020204030204" pitchFamily="49" charset="0"/>
                <a:cs typeface="Consolas" panose="020B0609020204030204" pitchFamily="49" charset="0"/>
              </a:rPr>
              <a:t>="</a:t>
            </a:r>
            <a:r>
              <a:rPr lang="nl-BE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TextBlock</a:t>
            </a:r>
            <a:r>
              <a:rPr lang="nl-BE" sz="1400" dirty="0">
                <a:latin typeface="Consolas" panose="020B0609020204030204" pitchFamily="49" charset="0"/>
                <a:cs typeface="Consolas" panose="020B0609020204030204" pitchFamily="49" charset="0"/>
              </a:rPr>
              <a:t>" </a:t>
            </a:r>
            <a:r>
              <a:rPr lang="nl-BE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FontSize</a:t>
            </a:r>
            <a:r>
              <a:rPr lang="nl-BE" sz="1400" dirty="0">
                <a:latin typeface="Consolas" panose="020B0609020204030204" pitchFamily="49" charset="0"/>
                <a:cs typeface="Consolas" panose="020B0609020204030204" pitchFamily="49" charset="0"/>
              </a:rPr>
              <a:t>="48"&gt;</a:t>
            </a:r>
          </a:p>
          <a:p>
            <a:r>
              <a:rPr lang="nl-BE" sz="1400" dirty="0">
                <a:latin typeface="Consolas" panose="020B0609020204030204" pitchFamily="49" charset="0"/>
                <a:cs typeface="Consolas" panose="020B0609020204030204" pitchFamily="49" charset="0"/>
              </a:rPr>
              <a:t>  &lt;</a:t>
            </a:r>
            <a:r>
              <a:rPr lang="nl-BE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WinRtBehaviors:Interaction.Behaviors</a:t>
            </a:r>
            <a:r>
              <a:rPr lang="nl-BE" sz="1400" dirty="0"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</a:p>
          <a:p>
            <a:r>
              <a:rPr lang="nl-BE" sz="1400" dirty="0">
                <a:latin typeface="Consolas" panose="020B0609020204030204" pitchFamily="49" charset="0"/>
                <a:cs typeface="Consolas" panose="020B0609020204030204" pitchFamily="49" charset="0"/>
              </a:rPr>
              <a:t>    &lt;</a:t>
            </a:r>
            <a:r>
              <a:rPr lang="nl-BE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Behaviors:EventToBoundCommandBehavior</a:t>
            </a:r>
            <a:r>
              <a:rPr lang="nl-BE" sz="1400" dirty="0">
                <a:latin typeface="Consolas" panose="020B0609020204030204" pitchFamily="49" charset="0"/>
                <a:cs typeface="Consolas" panose="020B0609020204030204" pitchFamily="49" charset="0"/>
              </a:rPr>
              <a:t> Event="</a:t>
            </a:r>
            <a:r>
              <a:rPr lang="nl-BE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Tapped</a:t>
            </a:r>
            <a:r>
              <a:rPr lang="nl-BE" sz="1400" dirty="0"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</a:p>
          <a:p>
            <a:r>
              <a:rPr lang="nl-BE" sz="1400" dirty="0">
                <a:latin typeface="Consolas" panose="020B0609020204030204" pitchFamily="49" charset="0"/>
                <a:cs typeface="Consolas" panose="020B0609020204030204" pitchFamily="49" charset="0"/>
              </a:rPr>
              <a:t>      </a:t>
            </a:r>
            <a:r>
              <a:rPr lang="nl-BE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Command</a:t>
            </a:r>
            <a:r>
              <a:rPr lang="nl-BE" sz="1400" dirty="0">
                <a:latin typeface="Consolas" panose="020B0609020204030204" pitchFamily="49" charset="0"/>
                <a:cs typeface="Consolas" panose="020B0609020204030204" pitchFamily="49" charset="0"/>
              </a:rPr>
              <a:t>="{Binding </a:t>
            </a:r>
            <a:r>
              <a:rPr lang="nl-BE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TestCommand</a:t>
            </a:r>
            <a:r>
              <a:rPr lang="nl-BE" sz="1400" dirty="0">
                <a:latin typeface="Consolas" panose="020B0609020204030204" pitchFamily="49" charset="0"/>
                <a:cs typeface="Consolas" panose="020B0609020204030204" pitchFamily="49" charset="0"/>
              </a:rPr>
              <a:t>}"</a:t>
            </a:r>
          </a:p>
          <a:p>
            <a:r>
              <a:rPr lang="nl-BE" sz="1400" dirty="0">
                <a:latin typeface="Consolas" panose="020B0609020204030204" pitchFamily="49" charset="0"/>
                <a:cs typeface="Consolas" panose="020B0609020204030204" pitchFamily="49" charset="0"/>
              </a:rPr>
              <a:t>      </a:t>
            </a:r>
            <a:r>
              <a:rPr lang="nl-BE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CommandParameter</a:t>
            </a:r>
            <a:r>
              <a:rPr lang="nl-BE" sz="1400" dirty="0">
                <a:latin typeface="Consolas" panose="020B0609020204030204" pitchFamily="49" charset="0"/>
                <a:cs typeface="Consolas" panose="020B0609020204030204" pitchFamily="49" charset="0"/>
              </a:rPr>
              <a:t>="{Binding </a:t>
            </a:r>
            <a:r>
              <a:rPr lang="nl-BE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TestProperty</a:t>
            </a:r>
            <a:r>
              <a:rPr lang="nl-BE" sz="1400" dirty="0">
                <a:latin typeface="Consolas" panose="020B0609020204030204" pitchFamily="49" charset="0"/>
                <a:cs typeface="Consolas" panose="020B0609020204030204" pitchFamily="49" charset="0"/>
              </a:rPr>
              <a:t>, Mode=</a:t>
            </a:r>
            <a:r>
              <a:rPr lang="nl-BE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TwoWay</a:t>
            </a:r>
            <a:r>
              <a:rPr lang="nl-BE" sz="1400" dirty="0">
                <a:latin typeface="Consolas" panose="020B0609020204030204" pitchFamily="49" charset="0"/>
                <a:cs typeface="Consolas" panose="020B0609020204030204" pitchFamily="49" charset="0"/>
              </a:rPr>
              <a:t>}"/&gt;</a:t>
            </a:r>
          </a:p>
          <a:p>
            <a:r>
              <a:rPr lang="nl-BE" sz="1400" dirty="0">
                <a:latin typeface="Consolas" panose="020B0609020204030204" pitchFamily="49" charset="0"/>
                <a:cs typeface="Consolas" panose="020B0609020204030204" pitchFamily="49" charset="0"/>
              </a:rPr>
              <a:t>  &lt;/</a:t>
            </a:r>
            <a:r>
              <a:rPr lang="nl-BE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WinRtBehaviors:Interaction.Behaviors</a:t>
            </a:r>
            <a:r>
              <a:rPr lang="nl-BE" sz="1400" dirty="0"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</a:p>
          <a:p>
            <a:r>
              <a:rPr lang="nl-BE" sz="1400" dirty="0">
                <a:latin typeface="Consolas" panose="020B0609020204030204" pitchFamily="49" charset="0"/>
                <a:cs typeface="Consolas" panose="020B0609020204030204" pitchFamily="49" charset="0"/>
              </a:rPr>
              <a:t>&lt;/</a:t>
            </a:r>
            <a:r>
              <a:rPr lang="nl-BE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TextBlock</a:t>
            </a:r>
            <a:r>
              <a:rPr lang="nl-BE" sz="1400" dirty="0"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106384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Communication between VMs</a:t>
            </a:r>
          </a:p>
        </p:txBody>
      </p:sp>
      <p:sp>
        <p:nvSpPr>
          <p:cNvPr id="4" name="Rounded Rectangle 6"/>
          <p:cNvSpPr>
            <a:spLocks noChangeAspect="1"/>
          </p:cNvSpPr>
          <p:nvPr/>
        </p:nvSpPr>
        <p:spPr bwMode="auto">
          <a:xfrm>
            <a:off x="2171703" y="3705354"/>
            <a:ext cx="960119" cy="342900"/>
          </a:xfrm>
          <a:prstGeom prst="roundRect">
            <a:avLst>
              <a:gd name="adj" fmla="val 903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77" tIns="34289" rIns="68577" bIns="34289" anchor="ctr" anchorCtr="0"/>
          <a:lstStyle/>
          <a:p>
            <a:pPr algn="ctr" defTabSz="685574"/>
            <a:r>
              <a:rPr lang="en-US" sz="1050" dirty="0">
                <a:solidFill>
                  <a:schemeClr val="tx1"/>
                </a:solidFill>
              </a:rPr>
              <a:t>View Model</a:t>
            </a:r>
          </a:p>
        </p:txBody>
      </p:sp>
      <p:sp>
        <p:nvSpPr>
          <p:cNvPr id="5" name="Rounded Rectangle 6"/>
          <p:cNvSpPr>
            <a:spLocks noChangeAspect="1"/>
          </p:cNvSpPr>
          <p:nvPr/>
        </p:nvSpPr>
        <p:spPr bwMode="auto">
          <a:xfrm>
            <a:off x="2171703" y="4505454"/>
            <a:ext cx="960119" cy="342900"/>
          </a:xfrm>
          <a:prstGeom prst="roundRect">
            <a:avLst>
              <a:gd name="adj" fmla="val 903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77" tIns="34289" rIns="68577" bIns="34289" anchor="ctr" anchorCtr="0"/>
          <a:lstStyle/>
          <a:p>
            <a:pPr algn="ctr" defTabSz="685574">
              <a:defRPr/>
            </a:pPr>
            <a:r>
              <a:rPr lang="en-US" sz="1050" dirty="0">
                <a:solidFill>
                  <a:schemeClr val="tx1"/>
                </a:solidFill>
              </a:rPr>
              <a:t>View Model</a:t>
            </a:r>
          </a:p>
        </p:txBody>
      </p:sp>
      <p:sp>
        <p:nvSpPr>
          <p:cNvPr id="6" name="Rounded Rectangle 6"/>
          <p:cNvSpPr>
            <a:spLocks noChangeAspect="1"/>
          </p:cNvSpPr>
          <p:nvPr/>
        </p:nvSpPr>
        <p:spPr bwMode="auto">
          <a:xfrm>
            <a:off x="3486153" y="5477004"/>
            <a:ext cx="960119" cy="342900"/>
          </a:xfrm>
          <a:prstGeom prst="roundRect">
            <a:avLst>
              <a:gd name="adj" fmla="val 903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77" tIns="34289" rIns="68577" bIns="34289" anchor="ctr" anchorCtr="0"/>
          <a:lstStyle/>
          <a:p>
            <a:pPr algn="ctr" defTabSz="685574"/>
            <a:r>
              <a:rPr lang="en-US" sz="1050" dirty="0">
                <a:solidFill>
                  <a:schemeClr val="tx1"/>
                </a:solidFill>
              </a:rPr>
              <a:t>View Model</a:t>
            </a:r>
          </a:p>
        </p:txBody>
      </p:sp>
      <p:sp>
        <p:nvSpPr>
          <p:cNvPr id="7" name="Rounded Rectangle 6"/>
          <p:cNvSpPr>
            <a:spLocks noChangeAspect="1"/>
          </p:cNvSpPr>
          <p:nvPr/>
        </p:nvSpPr>
        <p:spPr bwMode="auto">
          <a:xfrm>
            <a:off x="4800603" y="5477004"/>
            <a:ext cx="960119" cy="342900"/>
          </a:xfrm>
          <a:prstGeom prst="roundRect">
            <a:avLst>
              <a:gd name="adj" fmla="val 903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77" tIns="34289" rIns="68577" bIns="34289" anchor="ctr" anchorCtr="0"/>
          <a:lstStyle/>
          <a:p>
            <a:pPr algn="ctr" defTabSz="685574"/>
            <a:r>
              <a:rPr lang="en-US" sz="1050" dirty="0">
                <a:solidFill>
                  <a:schemeClr val="tx1"/>
                </a:solidFill>
              </a:rPr>
              <a:t>View Model</a:t>
            </a:r>
          </a:p>
        </p:txBody>
      </p:sp>
      <p:sp>
        <p:nvSpPr>
          <p:cNvPr id="8" name="Rounded Rectangle 6"/>
          <p:cNvSpPr>
            <a:spLocks noChangeAspect="1"/>
          </p:cNvSpPr>
          <p:nvPr/>
        </p:nvSpPr>
        <p:spPr bwMode="auto">
          <a:xfrm>
            <a:off x="6000753" y="4505454"/>
            <a:ext cx="960119" cy="342900"/>
          </a:xfrm>
          <a:prstGeom prst="roundRect">
            <a:avLst>
              <a:gd name="adj" fmla="val 903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77" tIns="34289" rIns="68577" bIns="34289" anchor="ctr" anchorCtr="0"/>
          <a:lstStyle/>
          <a:p>
            <a:pPr algn="ctr" defTabSz="685574"/>
            <a:r>
              <a:rPr lang="en-US" sz="1050" dirty="0">
                <a:solidFill>
                  <a:schemeClr val="tx1"/>
                </a:solidFill>
              </a:rPr>
              <a:t>View Model</a:t>
            </a:r>
          </a:p>
        </p:txBody>
      </p:sp>
      <p:sp>
        <p:nvSpPr>
          <p:cNvPr id="9" name="Rounded Rectangle 6"/>
          <p:cNvSpPr>
            <a:spLocks noChangeAspect="1"/>
          </p:cNvSpPr>
          <p:nvPr/>
        </p:nvSpPr>
        <p:spPr bwMode="auto">
          <a:xfrm>
            <a:off x="6000753" y="3705354"/>
            <a:ext cx="960119" cy="342900"/>
          </a:xfrm>
          <a:prstGeom prst="roundRect">
            <a:avLst>
              <a:gd name="adj" fmla="val 903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77" tIns="34289" rIns="68577" bIns="34289" anchor="ctr" anchorCtr="0"/>
          <a:lstStyle/>
          <a:p>
            <a:pPr algn="ctr" defTabSz="685574"/>
            <a:r>
              <a:rPr lang="en-US" sz="1050" dirty="0">
                <a:solidFill>
                  <a:schemeClr val="tx1"/>
                </a:solidFill>
              </a:rPr>
              <a:t>View Model</a:t>
            </a:r>
          </a:p>
        </p:txBody>
      </p:sp>
      <p:sp>
        <p:nvSpPr>
          <p:cNvPr id="10" name="Rounded Rectangle 6"/>
          <p:cNvSpPr>
            <a:spLocks noChangeAspect="1"/>
          </p:cNvSpPr>
          <p:nvPr/>
        </p:nvSpPr>
        <p:spPr bwMode="auto">
          <a:xfrm>
            <a:off x="3371853" y="2619504"/>
            <a:ext cx="960119" cy="342900"/>
          </a:xfrm>
          <a:prstGeom prst="roundRect">
            <a:avLst>
              <a:gd name="adj" fmla="val 903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77" tIns="34289" rIns="68577" bIns="34289" anchor="ctr" anchorCtr="0"/>
          <a:lstStyle/>
          <a:p>
            <a:pPr algn="ctr" defTabSz="685574"/>
            <a:r>
              <a:rPr lang="en-US" sz="1050" dirty="0">
                <a:solidFill>
                  <a:schemeClr val="tx1"/>
                </a:solidFill>
              </a:rPr>
              <a:t>View Model</a:t>
            </a:r>
          </a:p>
        </p:txBody>
      </p:sp>
      <p:sp>
        <p:nvSpPr>
          <p:cNvPr id="11" name="Rounded Rectangle 6"/>
          <p:cNvSpPr>
            <a:spLocks noChangeAspect="1"/>
          </p:cNvSpPr>
          <p:nvPr/>
        </p:nvSpPr>
        <p:spPr bwMode="auto">
          <a:xfrm>
            <a:off x="4800603" y="2619504"/>
            <a:ext cx="960119" cy="342900"/>
          </a:xfrm>
          <a:prstGeom prst="roundRect">
            <a:avLst>
              <a:gd name="adj" fmla="val 903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77" tIns="34289" rIns="68577" bIns="34289" anchor="ctr" anchorCtr="0"/>
          <a:lstStyle/>
          <a:p>
            <a:pPr algn="ctr" defTabSz="685574"/>
            <a:r>
              <a:rPr lang="en-US" sz="1050" dirty="0">
                <a:solidFill>
                  <a:schemeClr val="tx1"/>
                </a:solidFill>
              </a:rPr>
              <a:t>View Model</a:t>
            </a:r>
          </a:p>
        </p:txBody>
      </p:sp>
      <p:cxnSp>
        <p:nvCxnSpPr>
          <p:cNvPr id="12" name="Rett pil 28"/>
          <p:cNvCxnSpPr>
            <a:cxnSpLocks noChangeAspect="1"/>
            <a:stCxn id="4" idx="3"/>
            <a:endCxn id="10" idx="2"/>
          </p:cNvCxnSpPr>
          <p:nvPr/>
        </p:nvCxnSpPr>
        <p:spPr>
          <a:xfrm flipV="1">
            <a:off x="3131822" y="2962404"/>
            <a:ext cx="720091" cy="914400"/>
          </a:xfrm>
          <a:prstGeom prst="curvedConnector2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tt pil 28"/>
          <p:cNvCxnSpPr>
            <a:cxnSpLocks noChangeAspect="1"/>
            <a:stCxn id="4" idx="3"/>
            <a:endCxn id="5" idx="3"/>
          </p:cNvCxnSpPr>
          <p:nvPr/>
        </p:nvCxnSpPr>
        <p:spPr>
          <a:xfrm>
            <a:off x="3131819" y="3876804"/>
            <a:ext cx="1191" cy="800100"/>
          </a:xfrm>
          <a:prstGeom prst="curvedConnector3">
            <a:avLst>
              <a:gd name="adj1" fmla="val 55182637"/>
            </a:avLst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tt pil 28"/>
          <p:cNvCxnSpPr>
            <a:cxnSpLocks noChangeAspect="1"/>
            <a:stCxn id="11" idx="2"/>
            <a:endCxn id="6" idx="0"/>
          </p:cNvCxnSpPr>
          <p:nvPr/>
        </p:nvCxnSpPr>
        <p:spPr>
          <a:xfrm rot="5400000">
            <a:off x="3366135" y="3562479"/>
            <a:ext cx="2514600" cy="1314450"/>
          </a:xfrm>
          <a:prstGeom prst="curvedConnector3">
            <a:avLst>
              <a:gd name="adj1" fmla="val 50000"/>
            </a:avLst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tt pil 28"/>
          <p:cNvCxnSpPr>
            <a:cxnSpLocks noChangeAspect="1"/>
            <a:stCxn id="10" idx="3"/>
            <a:endCxn id="9" idx="1"/>
          </p:cNvCxnSpPr>
          <p:nvPr/>
        </p:nvCxnSpPr>
        <p:spPr>
          <a:xfrm>
            <a:off x="4331972" y="2790954"/>
            <a:ext cx="1668781" cy="1085850"/>
          </a:xfrm>
          <a:prstGeom prst="curvedConnector3">
            <a:avLst>
              <a:gd name="adj1" fmla="val 19178"/>
            </a:avLst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tt pil 28"/>
          <p:cNvCxnSpPr>
            <a:cxnSpLocks noChangeAspect="1"/>
            <a:stCxn id="8" idx="1"/>
            <a:endCxn id="7" idx="0"/>
          </p:cNvCxnSpPr>
          <p:nvPr/>
        </p:nvCxnSpPr>
        <p:spPr>
          <a:xfrm rot="10800000" flipV="1">
            <a:off x="5280660" y="4676904"/>
            <a:ext cx="720090" cy="800100"/>
          </a:xfrm>
          <a:prstGeom prst="curvedConnector2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pil 28"/>
          <p:cNvCxnSpPr>
            <a:cxnSpLocks noChangeAspect="1"/>
            <a:stCxn id="7" idx="1"/>
            <a:endCxn id="10" idx="2"/>
          </p:cNvCxnSpPr>
          <p:nvPr/>
        </p:nvCxnSpPr>
        <p:spPr>
          <a:xfrm rot="10800000">
            <a:off x="3851910" y="2962404"/>
            <a:ext cx="948690" cy="2686050"/>
          </a:xfrm>
          <a:prstGeom prst="curvedConnector2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tt pil 28"/>
          <p:cNvCxnSpPr>
            <a:cxnSpLocks noChangeAspect="1"/>
            <a:stCxn id="8" idx="3"/>
            <a:endCxn id="9" idx="3"/>
          </p:cNvCxnSpPr>
          <p:nvPr/>
        </p:nvCxnSpPr>
        <p:spPr>
          <a:xfrm flipV="1">
            <a:off x="6960869" y="3876804"/>
            <a:ext cx="1191" cy="800100"/>
          </a:xfrm>
          <a:prstGeom prst="curvedConnector3">
            <a:avLst>
              <a:gd name="adj1" fmla="val 14395466"/>
            </a:avLst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tt pil 28"/>
          <p:cNvCxnSpPr>
            <a:cxnSpLocks noChangeAspect="1"/>
            <a:stCxn id="8" idx="1"/>
            <a:endCxn id="4" idx="3"/>
          </p:cNvCxnSpPr>
          <p:nvPr/>
        </p:nvCxnSpPr>
        <p:spPr>
          <a:xfrm rot="10800000">
            <a:off x="3131823" y="3876804"/>
            <a:ext cx="2868931" cy="800100"/>
          </a:xfrm>
          <a:prstGeom prst="curvedConnector3">
            <a:avLst>
              <a:gd name="adj1" fmla="val 50000"/>
            </a:avLst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675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Messaging</a:t>
            </a:r>
            <a:endParaRPr lang="nl-BE" dirty="0"/>
          </a:p>
        </p:txBody>
      </p:sp>
      <p:sp>
        <p:nvSpPr>
          <p:cNvPr id="4" name="Rounded Rectangle 5"/>
          <p:cNvSpPr>
            <a:spLocks noChangeAspect="1"/>
          </p:cNvSpPr>
          <p:nvPr/>
        </p:nvSpPr>
        <p:spPr bwMode="auto">
          <a:xfrm>
            <a:off x="6857794" y="2979965"/>
            <a:ext cx="764930" cy="342900"/>
          </a:xfrm>
          <a:prstGeom prst="roundRect">
            <a:avLst>
              <a:gd name="adj" fmla="val 903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68577" tIns="34289" rIns="68577" bIns="34289" anchor="ctr"/>
          <a:lstStyle/>
          <a:p>
            <a:pPr algn="ctr" defTabSz="685574">
              <a:defRPr/>
            </a:pPr>
            <a:r>
              <a:rPr lang="en-US" sz="1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Model</a:t>
            </a:r>
          </a:p>
        </p:txBody>
      </p:sp>
      <p:sp>
        <p:nvSpPr>
          <p:cNvPr id="5" name="Rounded Rectangle 6"/>
          <p:cNvSpPr>
            <a:spLocks noChangeAspect="1"/>
          </p:cNvSpPr>
          <p:nvPr/>
        </p:nvSpPr>
        <p:spPr bwMode="auto">
          <a:xfrm>
            <a:off x="5657644" y="1836965"/>
            <a:ext cx="628649" cy="857250"/>
          </a:xfrm>
          <a:prstGeom prst="roundRect">
            <a:avLst>
              <a:gd name="adj" fmla="val 903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77" tIns="34289" rIns="68577" bIns="34289"/>
          <a:lstStyle/>
          <a:p>
            <a:pPr algn="ctr" defTabSz="685574"/>
            <a:r>
              <a:rPr lang="en-US" sz="1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View</a:t>
            </a:r>
          </a:p>
        </p:txBody>
      </p:sp>
      <p:sp>
        <p:nvSpPr>
          <p:cNvPr id="6" name="Rounded Rectangle 7"/>
          <p:cNvSpPr>
            <a:spLocks noChangeAspect="1"/>
          </p:cNvSpPr>
          <p:nvPr/>
        </p:nvSpPr>
        <p:spPr bwMode="auto">
          <a:xfrm>
            <a:off x="5714791" y="2037364"/>
            <a:ext cx="514350" cy="199652"/>
          </a:xfrm>
          <a:prstGeom prst="roundRect">
            <a:avLst>
              <a:gd name="adj" fmla="val 903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68577" tIns="34289" rIns="68577" bIns="34289" anchor="ctr"/>
          <a:lstStyle/>
          <a:p>
            <a:pPr algn="ctr" defTabSz="685574"/>
            <a:r>
              <a:rPr lang="en-US" sz="1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XAML</a:t>
            </a:r>
          </a:p>
        </p:txBody>
      </p:sp>
      <p:sp>
        <p:nvSpPr>
          <p:cNvPr id="7" name="Rounded Rectangle 4"/>
          <p:cNvSpPr>
            <a:spLocks noChangeAspect="1"/>
          </p:cNvSpPr>
          <p:nvPr/>
        </p:nvSpPr>
        <p:spPr bwMode="auto">
          <a:xfrm>
            <a:off x="5714791" y="2294167"/>
            <a:ext cx="514350" cy="342899"/>
          </a:xfrm>
          <a:prstGeom prst="roundRect">
            <a:avLst>
              <a:gd name="adj" fmla="val 903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77" tIns="34289" rIns="68577" bIns="34289" anchor="ctr"/>
          <a:lstStyle/>
          <a:p>
            <a:pPr algn="ctr" defTabSz="685574"/>
            <a:r>
              <a:rPr lang="en-US" sz="9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Code-Behind</a:t>
            </a:r>
          </a:p>
        </p:txBody>
      </p:sp>
      <p:cxnSp>
        <p:nvCxnSpPr>
          <p:cNvPr id="8" name="Rett pil 15"/>
          <p:cNvCxnSpPr>
            <a:cxnSpLocks noChangeAspect="1"/>
            <a:stCxn id="21" idx="3"/>
            <a:endCxn id="4" idx="1"/>
          </p:cNvCxnSpPr>
          <p:nvPr/>
        </p:nvCxnSpPr>
        <p:spPr>
          <a:xfrm>
            <a:off x="6572042" y="3151415"/>
            <a:ext cx="285750" cy="119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tt pil 24"/>
          <p:cNvCxnSpPr>
            <a:cxnSpLocks noChangeAspect="1"/>
            <a:stCxn id="5" idx="2"/>
            <a:endCxn id="21" idx="0"/>
          </p:cNvCxnSpPr>
          <p:nvPr/>
        </p:nvCxnSpPr>
        <p:spPr>
          <a:xfrm rot="5400000">
            <a:off x="5886242" y="2779940"/>
            <a:ext cx="171450" cy="119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tt pil 28"/>
          <p:cNvCxnSpPr>
            <a:cxnSpLocks noChangeAspect="1"/>
            <a:stCxn id="21" idx="3"/>
            <a:endCxn id="5" idx="3"/>
          </p:cNvCxnSpPr>
          <p:nvPr/>
        </p:nvCxnSpPr>
        <p:spPr>
          <a:xfrm flipH="1" flipV="1">
            <a:off x="6286293" y="2265590"/>
            <a:ext cx="285751" cy="885825"/>
          </a:xfrm>
          <a:prstGeom prst="curvedConnector3">
            <a:avLst>
              <a:gd name="adj1" fmla="val -60000"/>
            </a:avLst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5"/>
          <p:cNvSpPr>
            <a:spLocks noChangeAspect="1"/>
          </p:cNvSpPr>
          <p:nvPr/>
        </p:nvSpPr>
        <p:spPr bwMode="auto">
          <a:xfrm>
            <a:off x="2993575" y="3151415"/>
            <a:ext cx="764930" cy="342900"/>
          </a:xfrm>
          <a:prstGeom prst="roundRect">
            <a:avLst>
              <a:gd name="adj" fmla="val 903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68577" tIns="34289" rIns="68577" bIns="34289" anchor="ctr"/>
          <a:lstStyle/>
          <a:p>
            <a:pPr algn="ctr" defTabSz="685574">
              <a:defRPr/>
            </a:pPr>
            <a:r>
              <a:rPr lang="en-US" sz="1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Model</a:t>
            </a:r>
          </a:p>
        </p:txBody>
      </p:sp>
      <p:sp>
        <p:nvSpPr>
          <p:cNvPr id="12" name="Rounded Rectangle 6"/>
          <p:cNvSpPr>
            <a:spLocks noChangeAspect="1"/>
          </p:cNvSpPr>
          <p:nvPr/>
        </p:nvSpPr>
        <p:spPr bwMode="auto">
          <a:xfrm>
            <a:off x="1793425" y="2008415"/>
            <a:ext cx="628649" cy="857250"/>
          </a:xfrm>
          <a:prstGeom prst="roundRect">
            <a:avLst>
              <a:gd name="adj" fmla="val 903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77" tIns="34289" rIns="68577" bIns="34289"/>
          <a:lstStyle/>
          <a:p>
            <a:pPr algn="ctr" defTabSz="685574">
              <a:defRPr/>
            </a:pPr>
            <a:r>
              <a:rPr lang="en-US" sz="1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View</a:t>
            </a:r>
          </a:p>
        </p:txBody>
      </p:sp>
      <p:sp>
        <p:nvSpPr>
          <p:cNvPr id="13" name="Rounded Rectangle 7"/>
          <p:cNvSpPr>
            <a:spLocks noChangeAspect="1"/>
          </p:cNvSpPr>
          <p:nvPr/>
        </p:nvSpPr>
        <p:spPr bwMode="auto">
          <a:xfrm>
            <a:off x="1850571" y="2208814"/>
            <a:ext cx="514350" cy="199652"/>
          </a:xfrm>
          <a:prstGeom prst="roundRect">
            <a:avLst>
              <a:gd name="adj" fmla="val 903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68577" tIns="34289" rIns="68577" bIns="34289" anchor="ctr"/>
          <a:lstStyle/>
          <a:p>
            <a:pPr algn="ctr" defTabSz="685574">
              <a:defRPr/>
            </a:pPr>
            <a:r>
              <a:rPr lang="en-US" sz="1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XAML</a:t>
            </a:r>
          </a:p>
        </p:txBody>
      </p:sp>
      <p:sp>
        <p:nvSpPr>
          <p:cNvPr id="14" name="Rounded Rectangle 4"/>
          <p:cNvSpPr>
            <a:spLocks noChangeAspect="1"/>
          </p:cNvSpPr>
          <p:nvPr/>
        </p:nvSpPr>
        <p:spPr bwMode="auto">
          <a:xfrm>
            <a:off x="1850571" y="2465616"/>
            <a:ext cx="514350" cy="342899"/>
          </a:xfrm>
          <a:prstGeom prst="roundRect">
            <a:avLst>
              <a:gd name="adj" fmla="val 903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77" tIns="34289" rIns="68577" bIns="34289" anchor="ctr"/>
          <a:lstStyle/>
          <a:p>
            <a:pPr algn="ctr" defTabSz="685574">
              <a:defRPr/>
            </a:pPr>
            <a:r>
              <a:rPr lang="en-US" sz="9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Code-Behind</a:t>
            </a:r>
          </a:p>
        </p:txBody>
      </p:sp>
      <p:cxnSp>
        <p:nvCxnSpPr>
          <p:cNvPr id="15" name="Rett pil 15"/>
          <p:cNvCxnSpPr>
            <a:cxnSpLocks noChangeAspect="1"/>
            <a:stCxn id="23" idx="3"/>
            <a:endCxn id="11" idx="1"/>
          </p:cNvCxnSpPr>
          <p:nvPr/>
        </p:nvCxnSpPr>
        <p:spPr>
          <a:xfrm>
            <a:off x="2707822" y="3322865"/>
            <a:ext cx="285750" cy="119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tt pil 24"/>
          <p:cNvCxnSpPr>
            <a:cxnSpLocks noChangeAspect="1"/>
            <a:stCxn id="12" idx="2"/>
            <a:endCxn id="23" idx="0"/>
          </p:cNvCxnSpPr>
          <p:nvPr/>
        </p:nvCxnSpPr>
        <p:spPr>
          <a:xfrm rot="5400000">
            <a:off x="2022022" y="2951390"/>
            <a:ext cx="171450" cy="119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pil 28"/>
          <p:cNvCxnSpPr>
            <a:cxnSpLocks noChangeAspect="1"/>
            <a:stCxn id="23" idx="3"/>
            <a:endCxn id="12" idx="3"/>
          </p:cNvCxnSpPr>
          <p:nvPr/>
        </p:nvCxnSpPr>
        <p:spPr>
          <a:xfrm flipH="1" flipV="1">
            <a:off x="2422074" y="2437040"/>
            <a:ext cx="285751" cy="885825"/>
          </a:xfrm>
          <a:prstGeom prst="curvedConnector3">
            <a:avLst>
              <a:gd name="adj1" fmla="val -60000"/>
            </a:avLst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tt pil 28"/>
          <p:cNvCxnSpPr>
            <a:cxnSpLocks noChangeAspect="1"/>
            <a:endCxn id="32" idx="1"/>
          </p:cNvCxnSpPr>
          <p:nvPr/>
        </p:nvCxnSpPr>
        <p:spPr>
          <a:xfrm rot="16200000" flipH="1">
            <a:off x="1857358" y="3762813"/>
            <a:ext cx="1747017" cy="1439812"/>
          </a:xfrm>
          <a:prstGeom prst="curvedConnector2">
            <a:avLst/>
          </a:prstGeom>
          <a:ln w="2540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tt pil 28"/>
          <p:cNvCxnSpPr>
            <a:cxnSpLocks noChangeAspect="1"/>
            <a:stCxn id="32" idx="3"/>
            <a:endCxn id="21" idx="2"/>
          </p:cNvCxnSpPr>
          <p:nvPr/>
        </p:nvCxnSpPr>
        <p:spPr>
          <a:xfrm flipV="1">
            <a:off x="4870730" y="3437166"/>
            <a:ext cx="1101238" cy="1919063"/>
          </a:xfrm>
          <a:prstGeom prst="curvedConnector2">
            <a:avLst/>
          </a:prstGeom>
          <a:ln w="2540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5"/>
          <p:cNvSpPr>
            <a:spLocks noChangeAspect="1"/>
          </p:cNvSpPr>
          <p:nvPr/>
        </p:nvSpPr>
        <p:spPr bwMode="auto">
          <a:xfrm>
            <a:off x="1736275" y="3437165"/>
            <a:ext cx="764930" cy="342900"/>
          </a:xfrm>
          <a:prstGeom prst="roundRect">
            <a:avLst>
              <a:gd name="adj" fmla="val 903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7" tIns="34289" rIns="68577" bIns="34289" anchor="ctr"/>
          <a:lstStyle/>
          <a:p>
            <a:pPr algn="ctr" defTabSz="685574">
              <a:defRPr/>
            </a:pPr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Message</a:t>
            </a:r>
          </a:p>
        </p:txBody>
      </p:sp>
      <p:sp>
        <p:nvSpPr>
          <p:cNvPr id="21" name="Rounded Rectangle 6"/>
          <p:cNvSpPr>
            <a:spLocks noChangeAspect="1"/>
          </p:cNvSpPr>
          <p:nvPr/>
        </p:nvSpPr>
        <p:spPr bwMode="auto">
          <a:xfrm>
            <a:off x="5371892" y="2865665"/>
            <a:ext cx="1200150" cy="571500"/>
          </a:xfrm>
          <a:prstGeom prst="roundRect">
            <a:avLst>
              <a:gd name="adj" fmla="val 903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77" tIns="34289" rIns="68577" bIns="34289"/>
          <a:lstStyle/>
          <a:p>
            <a:pPr algn="ctr" defTabSz="685574"/>
            <a:r>
              <a:rPr lang="en-US" sz="1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View Model</a:t>
            </a:r>
          </a:p>
        </p:txBody>
      </p:sp>
      <p:sp>
        <p:nvSpPr>
          <p:cNvPr id="22" name="Rounded Rectangle 8"/>
          <p:cNvSpPr>
            <a:spLocks noChangeAspect="1"/>
          </p:cNvSpPr>
          <p:nvPr/>
        </p:nvSpPr>
        <p:spPr bwMode="auto">
          <a:xfrm>
            <a:off x="5429041" y="3094267"/>
            <a:ext cx="1085850" cy="285749"/>
          </a:xfrm>
          <a:prstGeom prst="roundRect">
            <a:avLst>
              <a:gd name="adj" fmla="val 903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68577" tIns="34289" rIns="68577" bIns="34289" anchor="ctr"/>
          <a:lstStyle/>
          <a:p>
            <a:pPr algn="ctr" defTabSz="685574"/>
            <a:r>
              <a:rPr lang="en-US" sz="1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 + Operations</a:t>
            </a:r>
          </a:p>
        </p:txBody>
      </p:sp>
      <p:sp>
        <p:nvSpPr>
          <p:cNvPr id="23" name="Rounded Rectangle 6"/>
          <p:cNvSpPr>
            <a:spLocks noChangeAspect="1"/>
          </p:cNvSpPr>
          <p:nvPr/>
        </p:nvSpPr>
        <p:spPr bwMode="auto">
          <a:xfrm>
            <a:off x="1507672" y="3037115"/>
            <a:ext cx="1200150" cy="571500"/>
          </a:xfrm>
          <a:prstGeom prst="roundRect">
            <a:avLst>
              <a:gd name="adj" fmla="val 903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77" tIns="34289" rIns="68577" bIns="34289"/>
          <a:lstStyle/>
          <a:p>
            <a:pPr algn="ctr" defTabSz="685574"/>
            <a:r>
              <a:rPr lang="en-US" sz="1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View Model</a:t>
            </a:r>
          </a:p>
        </p:txBody>
      </p:sp>
      <p:sp>
        <p:nvSpPr>
          <p:cNvPr id="24" name="Rounded Rectangle 8"/>
          <p:cNvSpPr>
            <a:spLocks noChangeAspect="1"/>
          </p:cNvSpPr>
          <p:nvPr/>
        </p:nvSpPr>
        <p:spPr bwMode="auto">
          <a:xfrm>
            <a:off x="1564821" y="3265717"/>
            <a:ext cx="1085850" cy="285749"/>
          </a:xfrm>
          <a:prstGeom prst="roundRect">
            <a:avLst>
              <a:gd name="adj" fmla="val 903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68577" tIns="34289" rIns="68577" bIns="34289" anchor="ctr"/>
          <a:lstStyle/>
          <a:p>
            <a:pPr algn="ctr" defTabSz="685574">
              <a:defRPr/>
            </a:pPr>
            <a:r>
              <a:rPr lang="en-US" sz="1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 + Operations</a:t>
            </a:r>
          </a:p>
        </p:txBody>
      </p:sp>
      <p:sp>
        <p:nvSpPr>
          <p:cNvPr id="25" name="Rounded Rectangle 6"/>
          <p:cNvSpPr>
            <a:spLocks noChangeAspect="1"/>
          </p:cNvSpPr>
          <p:nvPr/>
        </p:nvSpPr>
        <p:spPr bwMode="auto">
          <a:xfrm>
            <a:off x="6594025" y="4008665"/>
            <a:ext cx="628649" cy="857250"/>
          </a:xfrm>
          <a:prstGeom prst="roundRect">
            <a:avLst>
              <a:gd name="adj" fmla="val 903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77" tIns="34289" rIns="68577" bIns="34289"/>
          <a:lstStyle/>
          <a:p>
            <a:pPr algn="ctr" defTabSz="685574"/>
            <a:r>
              <a:rPr lang="en-US" sz="1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View</a:t>
            </a:r>
          </a:p>
        </p:txBody>
      </p:sp>
      <p:sp>
        <p:nvSpPr>
          <p:cNvPr id="26" name="Rounded Rectangle 7"/>
          <p:cNvSpPr>
            <a:spLocks noChangeAspect="1"/>
          </p:cNvSpPr>
          <p:nvPr/>
        </p:nvSpPr>
        <p:spPr bwMode="auto">
          <a:xfrm>
            <a:off x="6651171" y="4209064"/>
            <a:ext cx="514350" cy="199652"/>
          </a:xfrm>
          <a:prstGeom prst="roundRect">
            <a:avLst>
              <a:gd name="adj" fmla="val 903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68577" tIns="34289" rIns="68577" bIns="34289" anchor="ctr"/>
          <a:lstStyle/>
          <a:p>
            <a:pPr algn="ctr" defTabSz="685574"/>
            <a:r>
              <a:rPr lang="en-US" sz="1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XAML</a:t>
            </a:r>
          </a:p>
        </p:txBody>
      </p:sp>
      <p:sp>
        <p:nvSpPr>
          <p:cNvPr id="27" name="Rounded Rectangle 4"/>
          <p:cNvSpPr>
            <a:spLocks noChangeAspect="1"/>
          </p:cNvSpPr>
          <p:nvPr/>
        </p:nvSpPr>
        <p:spPr bwMode="auto">
          <a:xfrm>
            <a:off x="6651171" y="4465867"/>
            <a:ext cx="514350" cy="342899"/>
          </a:xfrm>
          <a:prstGeom prst="roundRect">
            <a:avLst>
              <a:gd name="adj" fmla="val 903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77" tIns="34289" rIns="68577" bIns="34289" anchor="ctr"/>
          <a:lstStyle/>
          <a:p>
            <a:pPr algn="ctr" defTabSz="685574"/>
            <a:r>
              <a:rPr lang="en-US" sz="9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Code-Behind</a:t>
            </a:r>
          </a:p>
        </p:txBody>
      </p:sp>
      <p:cxnSp>
        <p:nvCxnSpPr>
          <p:cNvPr id="28" name="Rett pil 24"/>
          <p:cNvCxnSpPr>
            <a:cxnSpLocks noChangeAspect="1"/>
            <a:stCxn id="25" idx="2"/>
            <a:endCxn id="33" idx="0"/>
          </p:cNvCxnSpPr>
          <p:nvPr/>
        </p:nvCxnSpPr>
        <p:spPr>
          <a:xfrm rot="5400000">
            <a:off x="6822622" y="4951640"/>
            <a:ext cx="171450" cy="119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ett pil 28"/>
          <p:cNvCxnSpPr>
            <a:cxnSpLocks noChangeAspect="1"/>
            <a:stCxn id="33" idx="3"/>
            <a:endCxn id="25" idx="3"/>
          </p:cNvCxnSpPr>
          <p:nvPr/>
        </p:nvCxnSpPr>
        <p:spPr>
          <a:xfrm flipH="1" flipV="1">
            <a:off x="7222674" y="4437290"/>
            <a:ext cx="285751" cy="885825"/>
          </a:xfrm>
          <a:prstGeom prst="curvedConnector3">
            <a:avLst>
              <a:gd name="adj1" fmla="val -60000"/>
            </a:avLst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ett pil 28"/>
          <p:cNvCxnSpPr>
            <a:cxnSpLocks noChangeAspect="1"/>
            <a:stCxn id="32" idx="3"/>
            <a:endCxn id="33" idx="1"/>
          </p:cNvCxnSpPr>
          <p:nvPr/>
        </p:nvCxnSpPr>
        <p:spPr>
          <a:xfrm flipV="1">
            <a:off x="4870729" y="5323116"/>
            <a:ext cx="1437543" cy="33113"/>
          </a:xfrm>
          <a:prstGeom prst="curvedConnector3">
            <a:avLst>
              <a:gd name="adj1" fmla="val 50000"/>
            </a:avLst>
          </a:prstGeom>
          <a:ln w="2540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5"/>
          <p:cNvSpPr>
            <a:spLocks noChangeAspect="1"/>
          </p:cNvSpPr>
          <p:nvPr/>
        </p:nvSpPr>
        <p:spPr bwMode="auto">
          <a:xfrm>
            <a:off x="3965125" y="5208815"/>
            <a:ext cx="764930" cy="342900"/>
          </a:xfrm>
          <a:prstGeom prst="roundRect">
            <a:avLst>
              <a:gd name="adj" fmla="val 903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7" tIns="34289" rIns="68577" bIns="34289" anchor="ctr"/>
          <a:lstStyle/>
          <a:p>
            <a:pPr algn="ctr" defTabSz="685574">
              <a:defRPr/>
            </a:pPr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Message</a:t>
            </a:r>
          </a:p>
        </p:txBody>
      </p:sp>
      <p:sp>
        <p:nvSpPr>
          <p:cNvPr id="32" name="Rounded Rectangle 5"/>
          <p:cNvSpPr>
            <a:spLocks noChangeAspect="1"/>
          </p:cNvSpPr>
          <p:nvPr/>
        </p:nvSpPr>
        <p:spPr bwMode="auto">
          <a:xfrm>
            <a:off x="3450772" y="5037962"/>
            <a:ext cx="1419957" cy="636533"/>
          </a:xfrm>
          <a:prstGeom prst="roundRect">
            <a:avLst>
              <a:gd name="adj" fmla="val 9033"/>
            </a:avLst>
          </a:prstGeom>
          <a:ln>
            <a:solidFill>
              <a:srgbClr val="FD0FBF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77" tIns="34289" rIns="68577" bIns="34289" anchor="ctr"/>
          <a:lstStyle/>
          <a:p>
            <a:pPr algn="ctr" defTabSz="685574">
              <a:defRPr/>
            </a:pPr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 Aggregator</a:t>
            </a:r>
          </a:p>
        </p:txBody>
      </p:sp>
      <p:sp>
        <p:nvSpPr>
          <p:cNvPr id="33" name="Rounded Rectangle 6"/>
          <p:cNvSpPr>
            <a:spLocks noChangeAspect="1"/>
          </p:cNvSpPr>
          <p:nvPr/>
        </p:nvSpPr>
        <p:spPr bwMode="auto">
          <a:xfrm>
            <a:off x="6308272" y="5037365"/>
            <a:ext cx="1200150" cy="571500"/>
          </a:xfrm>
          <a:prstGeom prst="roundRect">
            <a:avLst>
              <a:gd name="adj" fmla="val 903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77" tIns="34289" rIns="68577" bIns="34289"/>
          <a:lstStyle/>
          <a:p>
            <a:pPr algn="ctr" defTabSz="685574"/>
            <a:r>
              <a:rPr lang="en-US" sz="1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View Model</a:t>
            </a:r>
          </a:p>
        </p:txBody>
      </p:sp>
      <p:sp>
        <p:nvSpPr>
          <p:cNvPr id="34" name="Rounded Rectangle 8"/>
          <p:cNvSpPr>
            <a:spLocks noChangeAspect="1"/>
          </p:cNvSpPr>
          <p:nvPr/>
        </p:nvSpPr>
        <p:spPr bwMode="auto">
          <a:xfrm>
            <a:off x="6365421" y="5265967"/>
            <a:ext cx="1085850" cy="285749"/>
          </a:xfrm>
          <a:prstGeom prst="roundRect">
            <a:avLst>
              <a:gd name="adj" fmla="val 903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68577" tIns="34289" rIns="68577" bIns="34289" anchor="ctr"/>
          <a:lstStyle/>
          <a:p>
            <a:pPr algn="ctr" defTabSz="685574"/>
            <a:r>
              <a:rPr lang="en-US" sz="1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 + Operations</a:t>
            </a:r>
          </a:p>
        </p:txBody>
      </p:sp>
      <p:sp>
        <p:nvSpPr>
          <p:cNvPr id="35" name="TekstSylinder 39"/>
          <p:cNvSpPr txBox="1">
            <a:spLocks noChangeArrowheads="1"/>
          </p:cNvSpPr>
          <p:nvPr/>
        </p:nvSpPr>
        <p:spPr bwMode="auto">
          <a:xfrm>
            <a:off x="2307772" y="3837217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>
                <a:latin typeface="Calibri" pitchFamily="34" charset="0"/>
              </a:rPr>
              <a:t>Publish messages</a:t>
            </a:r>
          </a:p>
        </p:txBody>
      </p:sp>
      <p:sp>
        <p:nvSpPr>
          <p:cNvPr id="36" name="TekstSylinder 39"/>
          <p:cNvSpPr txBox="1">
            <a:spLocks noChangeArrowheads="1"/>
          </p:cNvSpPr>
          <p:nvPr/>
        </p:nvSpPr>
        <p:spPr bwMode="auto">
          <a:xfrm>
            <a:off x="4822372" y="4484485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>
                <a:latin typeface="Calibri" pitchFamily="34" charset="0"/>
              </a:rPr>
              <a:t>Subscribe to messages</a:t>
            </a:r>
          </a:p>
        </p:txBody>
      </p:sp>
    </p:spTree>
    <p:extLst>
      <p:ext uri="{BB962C8B-B14F-4D97-AF65-F5344CB8AC3E}">
        <p14:creationId xmlns:p14="http://schemas.microsoft.com/office/powerpoint/2010/main" val="352724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42861E-17 1.48148E-6 C 0.01059 0.03194 0.03385 0.14722 0.06302 0.19213 C 0.09201 0.23704 0.14497 0.25949 0.17431 0.26967 C 0.20365 0.27986 0.22604 0.25648 0.23958 0.25278 " pathEditMode="relative" rAng="0" ptsTypes="AAAA">
                                      <p:cBhvr>
                                        <p:cTn id="1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79" y="1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941 0.25463 C 0.26701 0.24953 0.36632 0.26944 0.40504 0.22569 C 0.4441 0.18217 0.46181 0.04074 0.47274 -0.00718 C 0.48368 -0.0551 0.47136 -0.05093 0.47101 -0.06227 " pathEditMode="relative" rAng="0" ptsTypes="AAAA">
                                      <p:cBhvr>
                                        <p:cTn id="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92" y="-1583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33594 1.85185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9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0" grpId="2" animBg="1"/>
      <p:bldP spid="31" grpId="0" animBg="1"/>
      <p:bldP spid="31" grpId="1" animBg="1"/>
      <p:bldP spid="31" grpId="2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 smtClean="0"/>
              <a:t>Communication between VMs</a:t>
            </a:r>
            <a:endParaRPr lang="nl-BE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nl-BE" dirty="0"/>
              <a:t>VM’s need to be able to talk to each other, eg: send messages to each other</a:t>
            </a:r>
          </a:p>
          <a:p>
            <a:pPr lvl="1"/>
            <a:r>
              <a:rPr lang="nl-BE" dirty="0" smtClean="0"/>
              <a:t>Not a good idea to have each VM reference all other VMs</a:t>
            </a:r>
            <a:endParaRPr lang="nl-BE" dirty="0"/>
          </a:p>
          <a:p>
            <a:r>
              <a:rPr lang="nl-BE" dirty="0"/>
              <a:t>Solution</a:t>
            </a:r>
            <a:r>
              <a:rPr lang="nl-BE" dirty="0" smtClean="0"/>
              <a:t>:</a:t>
            </a:r>
          </a:p>
          <a:p>
            <a:pPr lvl="1"/>
            <a:r>
              <a:rPr lang="nl-BE" dirty="0" smtClean="0"/>
              <a:t>Event Aggregator/mediator/messenger</a:t>
            </a:r>
            <a:endParaRPr lang="nl-BE" dirty="0"/>
          </a:p>
          <a:p>
            <a:pPr lvl="1"/>
            <a:r>
              <a:rPr lang="nl-BE" dirty="0" smtClean="0"/>
              <a:t>VM can register to receive messages of a certain type (for example string messages)</a:t>
            </a:r>
            <a:endParaRPr lang="nl-BE" dirty="0"/>
          </a:p>
          <a:p>
            <a:pPr lvl="1"/>
            <a:r>
              <a:rPr lang="nl-BE" dirty="0" smtClean="0"/>
              <a:t>Another VM can register with the same messenger to send messages</a:t>
            </a:r>
          </a:p>
          <a:p>
            <a:pPr lvl="1"/>
            <a:r>
              <a:rPr lang="nl-BE" dirty="0" smtClean="0"/>
              <a:t>This allows both VMs to communicate with each other without tight coupling</a:t>
            </a:r>
            <a:endParaRPr lang="en-US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34274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1583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133" y="359570"/>
            <a:ext cx="7886700" cy="2139553"/>
          </a:xfrm>
        </p:spPr>
        <p:txBody>
          <a:bodyPr/>
          <a:lstStyle/>
          <a:p>
            <a:pPr fontAlgn="ctr"/>
            <a:r>
              <a:rPr lang="en-GB" dirty="0"/>
              <a:t>Application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architecture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994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From the ground up!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Core principles for a testable and maintainable architecture</a:t>
            </a:r>
          </a:p>
          <a:p>
            <a:pPr lvl="1"/>
            <a:r>
              <a:rPr lang="en-GB" dirty="0" smtClean="0"/>
              <a:t>Separation of concerns</a:t>
            </a:r>
          </a:p>
          <a:p>
            <a:pPr lvl="2"/>
            <a:r>
              <a:rPr lang="en-GB" dirty="0" smtClean="0"/>
              <a:t>“A new class doesn’t cost a thing”</a:t>
            </a:r>
          </a:p>
          <a:p>
            <a:pPr lvl="1"/>
            <a:r>
              <a:rPr lang="en-GB" dirty="0" smtClean="0"/>
              <a:t>Repositories</a:t>
            </a:r>
          </a:p>
          <a:p>
            <a:pPr lvl="1"/>
            <a:r>
              <a:rPr lang="en-GB" dirty="0" smtClean="0"/>
              <a:t>Loose coupling</a:t>
            </a:r>
          </a:p>
          <a:p>
            <a:pPr lvl="1"/>
            <a:r>
              <a:rPr lang="en-GB" dirty="0" smtClean="0"/>
              <a:t>Dependency injection</a:t>
            </a:r>
          </a:p>
          <a:p>
            <a:pPr lvl="1"/>
            <a:r>
              <a:rPr lang="en-GB" dirty="0" smtClean="0"/>
              <a:t>Unit testing and mocking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795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65481"/>
            <a:ext cx="7886700" cy="2139553"/>
          </a:xfrm>
        </p:spPr>
        <p:txBody>
          <a:bodyPr/>
          <a:lstStyle/>
          <a:p>
            <a:r>
              <a:rPr lang="en-GB" dirty="0" smtClean="0"/>
              <a:t>Contoso Cookbook: freshly baked using MVVM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969808"/>
            <a:ext cx="7886700" cy="1125140"/>
          </a:xfrm>
        </p:spPr>
        <p:txBody>
          <a:bodyPr/>
          <a:lstStyle/>
          <a:p>
            <a:r>
              <a:rPr lang="en-GB" dirty="0" smtClean="0"/>
              <a:t>DEMO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4969" y="4079081"/>
            <a:ext cx="3679031" cy="277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96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342" y="4588329"/>
            <a:ext cx="7772400" cy="1362075"/>
          </a:xfrm>
        </p:spPr>
        <p:txBody>
          <a:bodyPr/>
          <a:lstStyle/>
          <a:p>
            <a:r>
              <a:rPr lang="en-GB" b="1" dirty="0" smtClean="0">
                <a:solidFill>
                  <a:schemeClr val="bg1"/>
                </a:solidFill>
              </a:rPr>
              <a:t>The container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426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The container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26469"/>
            <a:ext cx="7886700" cy="3774281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/>
              <a:t>Loose coupling is achieved through dependency injection</a:t>
            </a:r>
          </a:p>
          <a:p>
            <a:r>
              <a:rPr lang="en-GB" dirty="0" smtClean="0"/>
              <a:t>Dependencies are instantiated and maintained through container</a:t>
            </a:r>
          </a:p>
          <a:p>
            <a:r>
              <a:rPr lang="en-GB" dirty="0" smtClean="0"/>
              <a:t>MVVM Light comes with </a:t>
            </a:r>
            <a:r>
              <a:rPr lang="en-GB" dirty="0" err="1" smtClean="0"/>
              <a:t>SimpleIOC</a:t>
            </a:r>
            <a:endParaRPr lang="en-GB" dirty="0" smtClean="0"/>
          </a:p>
          <a:p>
            <a:pPr lvl="1"/>
            <a:r>
              <a:rPr lang="en-GB" dirty="0" smtClean="0"/>
              <a:t>Not very extended when it comes to managing lifetime of objects</a:t>
            </a:r>
          </a:p>
          <a:p>
            <a:r>
              <a:rPr lang="en-GB" dirty="0" err="1" smtClean="0"/>
              <a:t>NuGet</a:t>
            </a:r>
            <a:r>
              <a:rPr lang="en-GB" dirty="0" smtClean="0"/>
              <a:t> offers alternatives</a:t>
            </a:r>
          </a:p>
          <a:p>
            <a:pPr lvl="1"/>
            <a:r>
              <a:rPr lang="en-GB" b="1" dirty="0" err="1" smtClean="0"/>
              <a:t>MetroIOC</a:t>
            </a:r>
            <a:endParaRPr lang="en-GB" b="1" dirty="0" smtClean="0"/>
          </a:p>
          <a:p>
            <a:pPr lvl="1"/>
            <a:r>
              <a:rPr lang="en-GB" dirty="0" err="1" smtClean="0"/>
              <a:t>TinyIOC</a:t>
            </a:r>
            <a:endParaRPr lang="en-GB" dirty="0" smtClean="0"/>
          </a:p>
          <a:p>
            <a:pPr lvl="1"/>
            <a:r>
              <a:rPr lang="en-GB" dirty="0" err="1" smtClean="0"/>
              <a:t>AutoFac</a:t>
            </a:r>
            <a:endParaRPr lang="en-GB" dirty="0" smtClean="0"/>
          </a:p>
          <a:p>
            <a:r>
              <a:rPr lang="en-GB" dirty="0" smtClean="0"/>
              <a:t>Can be used to manage</a:t>
            </a:r>
          </a:p>
          <a:p>
            <a:pPr lvl="1"/>
            <a:r>
              <a:rPr lang="en-GB" dirty="0" smtClean="0"/>
              <a:t>ViewModels</a:t>
            </a:r>
          </a:p>
          <a:p>
            <a:pPr lvl="1"/>
            <a:r>
              <a:rPr lang="en-GB" dirty="0" smtClean="0"/>
              <a:t>Views</a:t>
            </a:r>
          </a:p>
          <a:p>
            <a:pPr lvl="1"/>
            <a:r>
              <a:rPr lang="en-GB" dirty="0" smtClean="0"/>
              <a:t>Services</a:t>
            </a:r>
          </a:p>
          <a:p>
            <a:pPr lvl="1"/>
            <a:r>
              <a:rPr lang="en-GB" dirty="0" smtClean="0"/>
              <a:t>…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783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Modern UI is different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26469"/>
            <a:ext cx="7886700" cy="3774281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Content before chrome</a:t>
            </a:r>
          </a:p>
          <a:p>
            <a:r>
              <a:rPr lang="en-GB" dirty="0" smtClean="0"/>
              <a:t>Full screen apps</a:t>
            </a:r>
          </a:p>
          <a:p>
            <a:pPr lvl="1"/>
            <a:r>
              <a:rPr lang="en-GB" dirty="0" smtClean="0"/>
              <a:t>Snap view and filled view</a:t>
            </a:r>
          </a:p>
          <a:p>
            <a:r>
              <a:rPr lang="en-GB" dirty="0" smtClean="0"/>
              <a:t>Orientation and rotation</a:t>
            </a:r>
          </a:p>
          <a:p>
            <a:r>
              <a:rPr lang="en-GB" dirty="0" smtClean="0"/>
              <a:t>Windows are now “pages”</a:t>
            </a:r>
          </a:p>
          <a:p>
            <a:r>
              <a:rPr lang="en-GB" dirty="0" smtClean="0"/>
              <a:t>New ways of interacting with an app</a:t>
            </a:r>
          </a:p>
          <a:p>
            <a:pPr lvl="1"/>
            <a:r>
              <a:rPr lang="en-GB" dirty="0" smtClean="0"/>
              <a:t>App bar</a:t>
            </a:r>
          </a:p>
          <a:p>
            <a:pPr lvl="1"/>
            <a:r>
              <a:rPr lang="en-GB" dirty="0" smtClean="0"/>
              <a:t>Charms/Contracts</a:t>
            </a:r>
          </a:p>
          <a:p>
            <a:r>
              <a:rPr lang="en-GB" dirty="0" smtClean="0"/>
              <a:t>Lifecycle and tiles</a:t>
            </a:r>
          </a:p>
          <a:p>
            <a:pPr lvl="1"/>
            <a:endParaRPr lang="en-GB" dirty="0"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6551093" y="2502040"/>
            <a:ext cx="2377616" cy="1483567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094" y="4577906"/>
            <a:ext cx="2492930" cy="15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own Arrow 5"/>
          <p:cNvSpPr/>
          <p:nvPr/>
        </p:nvSpPr>
        <p:spPr>
          <a:xfrm>
            <a:off x="7645429" y="4095249"/>
            <a:ext cx="188945" cy="3814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228833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Abstraction for the container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Avoid making direct calls to your container from code</a:t>
            </a:r>
          </a:p>
          <a:p>
            <a:r>
              <a:rPr lang="en-GB" dirty="0" smtClean="0"/>
              <a:t>Instead, introduce an abstraction layer for your container</a:t>
            </a:r>
          </a:p>
          <a:p>
            <a:r>
              <a:rPr lang="en-GB" dirty="0" smtClean="0"/>
              <a:t>Code not dependent on container</a:t>
            </a:r>
          </a:p>
          <a:p>
            <a:r>
              <a:rPr lang="en-GB" dirty="0" smtClean="0"/>
              <a:t>If container changes, only one class needs changing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833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bg1"/>
                </a:solidFill>
              </a:rPr>
              <a:t>The container: </a:t>
            </a:r>
            <a:r>
              <a:rPr lang="en-GB" b="1" dirty="0" err="1" smtClean="0">
                <a:solidFill>
                  <a:schemeClr val="bg1"/>
                </a:solidFill>
              </a:rPr>
              <a:t>MetroIOC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380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Navigation and</a:t>
            </a:r>
            <a:br>
              <a:rPr lang="en-GB" dirty="0" smtClean="0"/>
            </a:br>
            <a:r>
              <a:rPr lang="en-GB" dirty="0" smtClean="0"/>
              <a:t>window management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8953" y="857250"/>
            <a:ext cx="4975048" cy="268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69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Pages and Frames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 smtClean="0"/>
              <a:t>Windows 8 apps know pages: this is the “window”, top-level control</a:t>
            </a:r>
          </a:p>
          <a:p>
            <a:pPr lvl="1"/>
            <a:r>
              <a:rPr lang="en-GB" dirty="0" smtClean="0"/>
              <a:t>Used as Views in MVVM scenario</a:t>
            </a:r>
          </a:p>
          <a:p>
            <a:pPr lvl="1"/>
            <a:r>
              <a:rPr lang="en-GB" dirty="0" smtClean="0"/>
              <a:t>No visible chrome</a:t>
            </a:r>
          </a:p>
          <a:p>
            <a:r>
              <a:rPr lang="en-GB" dirty="0" smtClean="0"/>
              <a:t>Frame will host pages</a:t>
            </a:r>
          </a:p>
          <a:p>
            <a:pPr lvl="1"/>
            <a:r>
              <a:rPr lang="en-GB" dirty="0" smtClean="0"/>
              <a:t>One page at a time</a:t>
            </a:r>
          </a:p>
          <a:p>
            <a:pPr lvl="1"/>
            <a:r>
              <a:rPr lang="en-GB" dirty="0" smtClean="0"/>
              <a:t>Performs navigation from page to page</a:t>
            </a:r>
          </a:p>
          <a:p>
            <a:pPr lvl="2"/>
            <a:r>
              <a:rPr lang="en-GB" dirty="0" err="1" smtClean="0"/>
              <a:t>Frame.Navigate</a:t>
            </a:r>
            <a:r>
              <a:rPr lang="en-GB" dirty="0" smtClean="0"/>
              <a:t>()</a:t>
            </a:r>
          </a:p>
          <a:p>
            <a:pPr lvl="2"/>
            <a:r>
              <a:rPr lang="en-GB" dirty="0" err="1" smtClean="0"/>
              <a:t>Frame.GoBack</a:t>
            </a:r>
            <a:r>
              <a:rPr lang="en-GB" dirty="0" smtClean="0"/>
              <a:t>()</a:t>
            </a:r>
          </a:p>
          <a:p>
            <a:pPr lvl="1"/>
            <a:r>
              <a:rPr lang="en-GB" dirty="0" smtClean="0"/>
              <a:t>Single Frame is created at application level</a:t>
            </a:r>
          </a:p>
          <a:p>
            <a:pPr lvl="2"/>
            <a:r>
              <a:rPr lang="en-GB" dirty="0" smtClean="0"/>
              <a:t>First view gets loaded after splash screen</a:t>
            </a:r>
          </a:p>
          <a:p>
            <a:pPr lvl="2"/>
            <a:r>
              <a:rPr lang="en-GB" dirty="0" smtClean="0"/>
              <a:t>Extended splash screen is MVVM view as well</a:t>
            </a:r>
          </a:p>
          <a:p>
            <a:pPr lvl="2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826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Navigation and SOC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26469"/>
            <a:ext cx="7886700" cy="4631531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Navigation is not the task of the ViewModel</a:t>
            </a:r>
          </a:p>
          <a:p>
            <a:r>
              <a:rPr lang="en-GB" dirty="0" smtClean="0"/>
              <a:t>Navigation is not the task of the View</a:t>
            </a:r>
          </a:p>
          <a:p>
            <a:pPr marL="342900" lvl="1" indent="0">
              <a:buNone/>
            </a:pPr>
            <a:r>
              <a:rPr lang="en-GB" dirty="0" smtClean="0"/>
              <a:t>… and most certainly not the task of the Model </a:t>
            </a:r>
          </a:p>
          <a:p>
            <a:r>
              <a:rPr lang="en-GB" dirty="0" smtClean="0"/>
              <a:t>Then, whose task is it?</a:t>
            </a:r>
            <a:endParaRPr lang="en-GB" dirty="0"/>
          </a:p>
          <a:p>
            <a:pPr marL="0" indent="0">
              <a:buNone/>
            </a:pPr>
            <a:r>
              <a:rPr lang="en-GB" b="1" dirty="0" smtClean="0"/>
              <a:t>		Separate </a:t>
            </a:r>
            <a:r>
              <a:rPr lang="en-GB" b="1" dirty="0" smtClean="0"/>
              <a:t>service </a:t>
            </a:r>
            <a:r>
              <a:rPr lang="en-GB" dirty="0" smtClean="0"/>
              <a:t>that has link to Frame</a:t>
            </a:r>
          </a:p>
          <a:p>
            <a:r>
              <a:rPr lang="en-GB" dirty="0" smtClean="0"/>
              <a:t>Called from ViewModels</a:t>
            </a:r>
          </a:p>
          <a:p>
            <a:pPr lvl="1"/>
            <a:r>
              <a:rPr lang="en-GB" dirty="0" smtClean="0"/>
              <a:t>Static </a:t>
            </a:r>
          </a:p>
          <a:p>
            <a:pPr lvl="1"/>
            <a:r>
              <a:rPr lang="en-GB" dirty="0" smtClean="0"/>
              <a:t>Dynamic</a:t>
            </a:r>
          </a:p>
          <a:p>
            <a:r>
              <a:rPr lang="en-GB" dirty="0" smtClean="0"/>
              <a:t>NavigationService is injected in ViewModels through IOC</a:t>
            </a:r>
          </a:p>
          <a:p>
            <a:pPr lvl="1"/>
            <a:r>
              <a:rPr lang="en-GB" dirty="0" smtClean="0"/>
              <a:t>Easily </a:t>
            </a:r>
            <a:r>
              <a:rPr lang="en-GB" dirty="0" err="1" smtClean="0"/>
              <a:t>mockable</a:t>
            </a:r>
            <a:endParaRPr lang="en-GB" dirty="0" smtClean="0"/>
          </a:p>
          <a:p>
            <a:pPr lvl="1"/>
            <a:r>
              <a:rPr lang="en-GB" dirty="0" smtClean="0"/>
              <a:t>No hard dependency on specific implementation in ViewModels</a:t>
            </a:r>
          </a:p>
          <a:p>
            <a:pPr lvl="1"/>
            <a:r>
              <a:rPr lang="en-GB" dirty="0" smtClean="0"/>
              <a:t>Often, single instance is created application-wide and passed through injection/container</a:t>
            </a:r>
          </a:p>
        </p:txBody>
      </p:sp>
    </p:spTree>
    <p:extLst>
      <p:ext uri="{BB962C8B-B14F-4D97-AF65-F5344CB8AC3E}">
        <p14:creationId xmlns:p14="http://schemas.microsoft.com/office/powerpoint/2010/main" val="325510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Window management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Windows 8 apps don’t use MDI interfaces, have separate windows though</a:t>
            </a:r>
          </a:p>
          <a:p>
            <a:pPr lvl="1"/>
            <a:r>
              <a:rPr lang="en-GB" dirty="0" smtClean="0"/>
              <a:t>Exception dialog</a:t>
            </a:r>
          </a:p>
          <a:p>
            <a:pPr lvl="1"/>
            <a:r>
              <a:rPr lang="en-GB" dirty="0" smtClean="0"/>
              <a:t>Confirmation window</a:t>
            </a:r>
          </a:p>
          <a:p>
            <a:pPr lvl="1"/>
            <a:r>
              <a:rPr lang="en-GB" dirty="0" smtClean="0"/>
              <a:t>Message dialog</a:t>
            </a:r>
          </a:p>
          <a:p>
            <a:r>
              <a:rPr lang="en-GB" dirty="0" smtClean="0"/>
              <a:t>Managed through separate service</a:t>
            </a:r>
          </a:p>
          <a:p>
            <a:pPr lvl="1"/>
            <a:r>
              <a:rPr lang="en-GB" dirty="0" smtClean="0"/>
              <a:t>Called from ViewModels</a:t>
            </a:r>
          </a:p>
          <a:p>
            <a:r>
              <a:rPr lang="en-GB" dirty="0" smtClean="0"/>
              <a:t>Again good news for testing and SOC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075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Navigation and</a:t>
            </a:r>
            <a:br>
              <a:rPr lang="en-GB" dirty="0" smtClean="0"/>
            </a:br>
            <a:r>
              <a:rPr lang="en-GB" dirty="0" smtClean="0"/>
              <a:t>window management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DEMO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8953" y="857250"/>
            <a:ext cx="4975048" cy="268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04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9900" y="57645"/>
            <a:ext cx="7886700" cy="660843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Data access and </a:t>
            </a:r>
            <a:r>
              <a:rPr lang="en-GB" dirty="0" smtClean="0">
                <a:solidFill>
                  <a:schemeClr val="bg1"/>
                </a:solidFill>
              </a:rPr>
              <a:t>repositories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177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Repositories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26469"/>
            <a:ext cx="7886700" cy="3774281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Abstraction between data persistence and data consumption code</a:t>
            </a:r>
          </a:p>
          <a:p>
            <a:pPr lvl="1"/>
            <a:r>
              <a:rPr lang="en-GB" dirty="0" smtClean="0"/>
              <a:t>Allows changing implementation of persistence code without changing consumer</a:t>
            </a:r>
          </a:p>
          <a:p>
            <a:pPr lvl="1"/>
            <a:r>
              <a:rPr lang="en-GB" dirty="0" smtClean="0"/>
              <a:t>Easier to test</a:t>
            </a:r>
          </a:p>
          <a:p>
            <a:pPr lvl="1"/>
            <a:r>
              <a:rPr lang="en-GB" dirty="0" smtClean="0"/>
              <a:t>Creates central location for all data access</a:t>
            </a:r>
          </a:p>
          <a:p>
            <a:pPr lvl="2"/>
            <a:r>
              <a:rPr lang="en-GB" dirty="0" smtClean="0"/>
              <a:t>Advantage in the case where data will be cached locally</a:t>
            </a:r>
          </a:p>
          <a:p>
            <a:r>
              <a:rPr lang="en-GB" dirty="0" smtClean="0"/>
              <a:t>A repository often manages access to single resource collection</a:t>
            </a:r>
          </a:p>
          <a:p>
            <a:pPr lvl="1"/>
            <a:r>
              <a:rPr lang="en-GB" dirty="0" smtClean="0"/>
              <a:t>More than one entity type on single repository though</a:t>
            </a:r>
          </a:p>
          <a:p>
            <a:pPr lvl="2"/>
            <a:r>
              <a:rPr lang="en-GB" dirty="0" smtClean="0"/>
              <a:t>Parent-child relation</a:t>
            </a:r>
          </a:p>
        </p:txBody>
      </p:sp>
    </p:spTree>
    <p:extLst>
      <p:ext uri="{BB962C8B-B14F-4D97-AF65-F5344CB8AC3E}">
        <p14:creationId xmlns:p14="http://schemas.microsoft.com/office/powerpoint/2010/main" val="293816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Data services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Since repositories often work with a single entity, they are not a good hook for the ViewModels</a:t>
            </a:r>
          </a:p>
          <a:p>
            <a:pPr lvl="1"/>
            <a:r>
              <a:rPr lang="en-GB" dirty="0" smtClean="0"/>
              <a:t>Would make the ViewModel responsible for combining response of several repository </a:t>
            </a:r>
            <a:r>
              <a:rPr lang="en-GB" dirty="0" err="1" smtClean="0"/>
              <a:t>reponses</a:t>
            </a:r>
            <a:endParaRPr lang="en-GB" dirty="0" smtClean="0"/>
          </a:p>
          <a:p>
            <a:r>
              <a:rPr lang="en-GB" dirty="0" smtClean="0"/>
              <a:t>Create separate service for data </a:t>
            </a:r>
            <a:r>
              <a:rPr lang="en-GB" dirty="0" err="1" smtClean="0"/>
              <a:t>acess</a:t>
            </a:r>
            <a:endParaRPr lang="en-GB" dirty="0" smtClean="0"/>
          </a:p>
          <a:p>
            <a:pPr lvl="1"/>
            <a:r>
              <a:rPr lang="en-GB" dirty="0" smtClean="0"/>
              <a:t>Per “unit of functionality”</a:t>
            </a:r>
          </a:p>
          <a:p>
            <a:pPr lvl="1"/>
            <a:r>
              <a:rPr lang="en-GB" dirty="0" smtClean="0"/>
              <a:t>Shared between ViewModels</a:t>
            </a:r>
          </a:p>
          <a:p>
            <a:r>
              <a:rPr lang="en-GB" dirty="0" smtClean="0"/>
              <a:t>Often created application-wide through IOC container</a:t>
            </a:r>
          </a:p>
          <a:p>
            <a:pPr lvl="1"/>
            <a:r>
              <a:rPr lang="en-GB" dirty="0" smtClean="0"/>
              <a:t>Injected into ViewModels through DI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325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MVVM and Modern UI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 smtClean="0"/>
              <a:t>Currently most Modern UI apps are built in XAML</a:t>
            </a:r>
          </a:p>
          <a:p>
            <a:r>
              <a:rPr lang="en-GB" dirty="0" smtClean="0"/>
              <a:t>MVVM is supported in WPF, Silverlight, Windows Phone…</a:t>
            </a:r>
          </a:p>
          <a:p>
            <a:r>
              <a:rPr lang="en-GB" dirty="0" smtClean="0"/>
              <a:t>Core concepts of XAML are universal</a:t>
            </a:r>
          </a:p>
          <a:p>
            <a:pPr lvl="1"/>
            <a:r>
              <a:rPr lang="en-GB" dirty="0" smtClean="0"/>
              <a:t>Data binding, commands, DataContext, messaging</a:t>
            </a:r>
          </a:p>
          <a:p>
            <a:r>
              <a:rPr lang="en-GB" dirty="0" smtClean="0"/>
              <a:t>Each technology has some specifics</a:t>
            </a:r>
          </a:p>
          <a:p>
            <a:pPr lvl="1"/>
            <a:r>
              <a:rPr lang="en-GB" dirty="0" smtClean="0"/>
              <a:t>Navigation, controls, lifecycle management, background tasks…</a:t>
            </a:r>
          </a:p>
          <a:p>
            <a:r>
              <a:rPr lang="en-GB" dirty="0" smtClean="0"/>
              <a:t>Knowledge can be easily leveraged</a:t>
            </a:r>
          </a:p>
          <a:p>
            <a:pPr lvl="1"/>
            <a:r>
              <a:rPr lang="en-GB" dirty="0" smtClean="0"/>
              <a:t>Even to none-XAML based technologies (HTML5 with Knockout JS)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555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3382" y="81231"/>
            <a:ext cx="7886700" cy="660843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Data access and </a:t>
            </a:r>
            <a:r>
              <a:rPr lang="en-GB" dirty="0" smtClean="0">
                <a:solidFill>
                  <a:schemeClr val="bg1"/>
                </a:solidFill>
              </a:rPr>
              <a:t>repositories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2203" y="3107093"/>
            <a:ext cx="7772400" cy="1500187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DEMO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78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834" y="532427"/>
            <a:ext cx="7886700" cy="213955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Data binding to Windows 8 controls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612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Windows 8 and lists of data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26469"/>
            <a:ext cx="7886700" cy="3774281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/>
              <a:t>Data lists are everywhere</a:t>
            </a:r>
          </a:p>
          <a:p>
            <a:pPr lvl="1"/>
            <a:r>
              <a:rPr lang="en-GB" dirty="0" smtClean="0"/>
              <a:t>RSS feeds</a:t>
            </a:r>
          </a:p>
          <a:p>
            <a:pPr lvl="1"/>
            <a:r>
              <a:rPr lang="en-GB" dirty="0" smtClean="0"/>
              <a:t>Flickr images</a:t>
            </a:r>
          </a:p>
          <a:p>
            <a:pPr lvl="1"/>
            <a:r>
              <a:rPr lang="en-GB" dirty="0" smtClean="0"/>
              <a:t>News updates</a:t>
            </a:r>
          </a:p>
          <a:p>
            <a:pPr lvl="1"/>
            <a:r>
              <a:rPr lang="en-GB" dirty="0" smtClean="0"/>
              <a:t>Local file system enumerations</a:t>
            </a:r>
          </a:p>
          <a:p>
            <a:pPr lvl="1"/>
            <a:r>
              <a:rPr lang="en-GB" dirty="0" smtClean="0"/>
              <a:t>…</a:t>
            </a:r>
          </a:p>
          <a:p>
            <a:r>
              <a:rPr lang="en-GB" dirty="0" smtClean="0"/>
              <a:t>Microsoft has focused on creating controls that work with these lists</a:t>
            </a:r>
          </a:p>
          <a:p>
            <a:pPr lvl="1"/>
            <a:r>
              <a:rPr lang="en-GB" dirty="0" err="1" smtClean="0"/>
              <a:t>GridView</a:t>
            </a:r>
            <a:endParaRPr lang="en-GB" dirty="0" smtClean="0"/>
          </a:p>
          <a:p>
            <a:pPr lvl="1"/>
            <a:r>
              <a:rPr lang="en-GB" dirty="0" err="1" smtClean="0"/>
              <a:t>ListView</a:t>
            </a:r>
            <a:endParaRPr lang="en-GB" dirty="0" smtClean="0"/>
          </a:p>
          <a:p>
            <a:pPr lvl="1"/>
            <a:r>
              <a:rPr lang="en-GB" dirty="0" err="1" smtClean="0"/>
              <a:t>FlipView</a:t>
            </a:r>
            <a:endParaRPr lang="en-GB" dirty="0" smtClean="0"/>
          </a:p>
          <a:p>
            <a:pPr lvl="1"/>
            <a:r>
              <a:rPr lang="en-GB" dirty="0" smtClean="0"/>
              <a:t>Semantic Zoom</a:t>
            </a:r>
          </a:p>
          <a:p>
            <a:r>
              <a:rPr lang="en-GB" dirty="0" smtClean="0"/>
              <a:t>Support data binding</a:t>
            </a:r>
          </a:p>
          <a:p>
            <a:pPr lvl="1"/>
            <a:r>
              <a:rPr lang="en-GB" dirty="0" smtClean="0"/>
              <a:t>Some require a little bit of help though!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966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004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25967"/>
            <a:ext cx="9160040" cy="7588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 err="1" smtClean="0"/>
              <a:t>GridView</a:t>
            </a:r>
            <a:r>
              <a:rPr lang="en-GB" dirty="0" smtClean="0"/>
              <a:t> in MVVM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973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Semantic zoom done right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26469"/>
            <a:ext cx="7886700" cy="3774281"/>
          </a:xfrm>
        </p:spPr>
        <p:txBody>
          <a:bodyPr>
            <a:normAutofit fontScale="77500" lnSpcReduction="20000"/>
          </a:bodyPr>
          <a:lstStyle/>
          <a:p>
            <a:r>
              <a:rPr lang="nl-BE" dirty="0" smtClean="0"/>
              <a:t>Touch-based technique for presenting and navigating large sets of data in a single view</a:t>
            </a:r>
          </a:p>
          <a:p>
            <a:r>
              <a:rPr lang="nl-BE" dirty="0" smtClean="0"/>
              <a:t>Based on 2 modes</a:t>
            </a:r>
          </a:p>
          <a:p>
            <a:pPr lvl="1"/>
            <a:r>
              <a:rPr lang="nl-BE" dirty="0" smtClean="0"/>
              <a:t>Low level: zoomed-in mode</a:t>
            </a:r>
          </a:p>
          <a:p>
            <a:pPr lvl="2"/>
            <a:r>
              <a:rPr lang="nl-BE" dirty="0" smtClean="0"/>
              <a:t>Shows all data in a flat structure</a:t>
            </a:r>
          </a:p>
          <a:p>
            <a:pPr lvl="1"/>
            <a:r>
              <a:rPr lang="nl-BE" dirty="0" smtClean="0"/>
              <a:t>High level: zoomed-out mode</a:t>
            </a:r>
          </a:p>
          <a:p>
            <a:pPr lvl="2"/>
            <a:r>
              <a:rPr lang="nl-BE" dirty="0" smtClean="0"/>
              <a:t>Shows items in groups</a:t>
            </a:r>
          </a:p>
          <a:p>
            <a:r>
              <a:rPr lang="nl-BE" dirty="0" err="1" smtClean="0"/>
              <a:t>Typical</a:t>
            </a:r>
            <a:r>
              <a:rPr lang="nl-BE" dirty="0" smtClean="0"/>
              <a:t> uses:</a:t>
            </a:r>
          </a:p>
          <a:p>
            <a:pPr lvl="1"/>
            <a:r>
              <a:rPr lang="nl-BE" dirty="0" smtClean="0"/>
              <a:t>Addressbook</a:t>
            </a:r>
          </a:p>
          <a:p>
            <a:pPr lvl="1"/>
            <a:r>
              <a:rPr lang="nl-BE" dirty="0" smtClean="0"/>
              <a:t>Photo album</a:t>
            </a:r>
          </a:p>
          <a:p>
            <a:pPr lvl="1"/>
            <a:r>
              <a:rPr lang="nl-BE" dirty="0" smtClean="0"/>
              <a:t>Product catalog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9905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Using the semantic zoom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Contents can be anything that implements  </a:t>
            </a:r>
            <a:r>
              <a:rPr lang="en-US" dirty="0" err="1" smtClean="0"/>
              <a:t>ISemanticZoom</a:t>
            </a:r>
            <a:endParaRPr lang="en-US" dirty="0"/>
          </a:p>
          <a:p>
            <a:pPr lvl="1"/>
            <a:r>
              <a:rPr lang="en-US" dirty="0" err="1" smtClean="0"/>
              <a:t>ListView</a:t>
            </a:r>
            <a:endParaRPr lang="en-US" dirty="0"/>
          </a:p>
          <a:p>
            <a:pPr lvl="1"/>
            <a:r>
              <a:rPr lang="en-US" dirty="0" err="1" smtClean="0"/>
              <a:t>GridView</a:t>
            </a:r>
            <a:endParaRPr lang="en-US" dirty="0" smtClean="0"/>
          </a:p>
          <a:p>
            <a:pPr lvl="1"/>
            <a:r>
              <a:rPr lang="en-US" dirty="0" smtClean="0"/>
              <a:t>Most of the time, you’ll use 2 </a:t>
            </a:r>
            <a:r>
              <a:rPr lang="en-US" dirty="0" err="1" smtClean="0"/>
              <a:t>GridViews</a:t>
            </a:r>
            <a:endParaRPr lang="en-US" dirty="0"/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 flipH="1">
            <a:off x="3728684" y="5235240"/>
            <a:ext cx="5184576" cy="151216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b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Segoe WP" pitchFamily="34" charset="0"/>
                <a:ea typeface="Segoe UI" pitchFamily="34" charset="0"/>
                <a:cs typeface="Segoe UI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Segoe WP" pitchFamily="34" charset="0"/>
                <a:ea typeface="Segoe UI" pitchFamily="34" charset="0"/>
                <a:cs typeface="Segoe UI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Segoe WP" pitchFamily="34" charset="0"/>
                <a:ea typeface="Segoe UI" pitchFamily="34" charset="0"/>
                <a:cs typeface="Segoe UI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Segoe WP" pitchFamily="34" charset="0"/>
                <a:ea typeface="Segoe UI" pitchFamily="34" charset="0"/>
                <a:cs typeface="Segoe UI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Segoe WP" pitchFamily="34" charset="0"/>
                <a:ea typeface="Segoe UI" pitchFamily="34" charset="0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200" dirty="0">
                <a:solidFill>
                  <a:schemeClr val="tx1"/>
                </a:solidFill>
                <a:latin typeface="Consolas" pitchFamily="49" charset="0"/>
                <a:ea typeface="+mn-ea"/>
                <a:cs typeface="Consolas" pitchFamily="49" charset="0"/>
              </a:rPr>
              <a:t>&lt;</a:t>
            </a:r>
            <a:r>
              <a:rPr lang="en-US" sz="1200" dirty="0" err="1">
                <a:solidFill>
                  <a:schemeClr val="tx1"/>
                </a:solidFill>
                <a:latin typeface="Consolas" pitchFamily="49" charset="0"/>
                <a:ea typeface="+mn-ea"/>
                <a:cs typeface="Consolas" pitchFamily="49" charset="0"/>
              </a:rPr>
              <a:t>SemanticZoom</a:t>
            </a:r>
            <a:r>
              <a:rPr lang="en-US" sz="1200" dirty="0">
                <a:solidFill>
                  <a:schemeClr val="tx1"/>
                </a:solidFill>
                <a:latin typeface="Consolas" pitchFamily="49" charset="0"/>
                <a:ea typeface="+mn-ea"/>
                <a:cs typeface="Consolas" pitchFamily="49" charset="0"/>
              </a:rPr>
              <a:t>&gt;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>
                <a:solidFill>
                  <a:schemeClr val="tx1"/>
                </a:solidFill>
                <a:latin typeface="Consolas" pitchFamily="49" charset="0"/>
                <a:ea typeface="+mn-ea"/>
                <a:cs typeface="Consolas" pitchFamily="49" charset="0"/>
              </a:rPr>
              <a:t>  &lt;</a:t>
            </a:r>
            <a:r>
              <a:rPr lang="en-US" sz="1200" dirty="0" err="1">
                <a:solidFill>
                  <a:schemeClr val="tx1"/>
                </a:solidFill>
                <a:latin typeface="Consolas" pitchFamily="49" charset="0"/>
                <a:ea typeface="+mn-ea"/>
                <a:cs typeface="Consolas" pitchFamily="49" charset="0"/>
              </a:rPr>
              <a:t>SemanticZoom.ZoomedOutView</a:t>
            </a:r>
            <a:r>
              <a:rPr lang="en-US" sz="1200" dirty="0">
                <a:solidFill>
                  <a:schemeClr val="tx1"/>
                </a:solidFill>
                <a:latin typeface="Consolas" pitchFamily="49" charset="0"/>
                <a:ea typeface="+mn-ea"/>
                <a:cs typeface="Consolas" pitchFamily="49" charset="0"/>
              </a:rPr>
              <a:t>&gt;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>
                <a:solidFill>
                  <a:schemeClr val="tx1"/>
                </a:solidFill>
                <a:latin typeface="Consolas" pitchFamily="49" charset="0"/>
                <a:ea typeface="+mn-ea"/>
                <a:cs typeface="Consolas" pitchFamily="49" charset="0"/>
              </a:rPr>
              <a:t>    &lt;!-- Put the </a:t>
            </a:r>
            <a:r>
              <a:rPr lang="en-US" sz="1200" dirty="0" err="1">
                <a:solidFill>
                  <a:schemeClr val="tx1"/>
                </a:solidFill>
                <a:latin typeface="Consolas" pitchFamily="49" charset="0"/>
                <a:ea typeface="+mn-ea"/>
                <a:cs typeface="Consolas" pitchFamily="49" charset="0"/>
              </a:rPr>
              <a:t>GridView</a:t>
            </a:r>
            <a:r>
              <a:rPr lang="en-US" sz="1200" dirty="0">
                <a:solidFill>
                  <a:schemeClr val="tx1"/>
                </a:solidFill>
                <a:latin typeface="Consolas" pitchFamily="49" charset="0"/>
                <a:ea typeface="+mn-ea"/>
                <a:cs typeface="Consolas" pitchFamily="49" charset="0"/>
              </a:rPr>
              <a:t> for the zoomed out view here. --&gt;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>
                <a:solidFill>
                  <a:schemeClr val="tx1"/>
                </a:solidFill>
                <a:latin typeface="Consolas" pitchFamily="49" charset="0"/>
                <a:ea typeface="+mn-ea"/>
                <a:cs typeface="Consolas" pitchFamily="49" charset="0"/>
              </a:rPr>
              <a:t>  &lt;/</a:t>
            </a:r>
            <a:r>
              <a:rPr lang="en-US" sz="1200" dirty="0" err="1">
                <a:solidFill>
                  <a:schemeClr val="tx1"/>
                </a:solidFill>
                <a:latin typeface="Consolas" pitchFamily="49" charset="0"/>
                <a:ea typeface="+mn-ea"/>
                <a:cs typeface="Consolas" pitchFamily="49" charset="0"/>
              </a:rPr>
              <a:t>SemanticZoom.ZoomedOutView</a:t>
            </a:r>
            <a:r>
              <a:rPr lang="en-US" sz="1200" dirty="0">
                <a:solidFill>
                  <a:schemeClr val="tx1"/>
                </a:solidFill>
                <a:latin typeface="Consolas" pitchFamily="49" charset="0"/>
                <a:ea typeface="+mn-ea"/>
                <a:cs typeface="Consolas" pitchFamily="49" charset="0"/>
              </a:rPr>
              <a:t>&gt;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>
                <a:solidFill>
                  <a:schemeClr val="tx1"/>
                </a:solidFill>
                <a:latin typeface="Consolas" pitchFamily="49" charset="0"/>
                <a:ea typeface="+mn-ea"/>
                <a:cs typeface="Consolas" pitchFamily="49" charset="0"/>
              </a:rPr>
              <a:t>  &lt;</a:t>
            </a:r>
            <a:r>
              <a:rPr lang="en-US" sz="1200" dirty="0" err="1">
                <a:solidFill>
                  <a:schemeClr val="tx1"/>
                </a:solidFill>
                <a:latin typeface="Consolas" pitchFamily="49" charset="0"/>
                <a:ea typeface="+mn-ea"/>
                <a:cs typeface="Consolas" pitchFamily="49" charset="0"/>
              </a:rPr>
              <a:t>SemanticZoom.ZoomedInView</a:t>
            </a:r>
            <a:r>
              <a:rPr lang="en-US" sz="1200" dirty="0">
                <a:solidFill>
                  <a:schemeClr val="tx1"/>
                </a:solidFill>
                <a:latin typeface="Consolas" pitchFamily="49" charset="0"/>
                <a:ea typeface="+mn-ea"/>
                <a:cs typeface="Consolas" pitchFamily="49" charset="0"/>
              </a:rPr>
              <a:t>&gt;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>
                <a:solidFill>
                  <a:schemeClr val="tx1"/>
                </a:solidFill>
                <a:latin typeface="Consolas" pitchFamily="49" charset="0"/>
                <a:ea typeface="+mn-ea"/>
                <a:cs typeface="Consolas" pitchFamily="49" charset="0"/>
              </a:rPr>
              <a:t>  &lt;!-- Put the </a:t>
            </a:r>
            <a:r>
              <a:rPr lang="en-US" sz="1200" dirty="0" err="1">
                <a:solidFill>
                  <a:schemeClr val="tx1"/>
                </a:solidFill>
                <a:latin typeface="Consolas" pitchFamily="49" charset="0"/>
                <a:ea typeface="+mn-ea"/>
                <a:cs typeface="Consolas" pitchFamily="49" charset="0"/>
              </a:rPr>
              <a:t>GridView</a:t>
            </a:r>
            <a:r>
              <a:rPr lang="en-US" sz="1200" dirty="0">
                <a:solidFill>
                  <a:schemeClr val="tx1"/>
                </a:solidFill>
                <a:latin typeface="Consolas" pitchFamily="49" charset="0"/>
                <a:ea typeface="+mn-ea"/>
                <a:cs typeface="Consolas" pitchFamily="49" charset="0"/>
              </a:rPr>
              <a:t> for the zoomed in view here. --&gt;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>
                <a:solidFill>
                  <a:schemeClr val="tx1"/>
                </a:solidFill>
                <a:latin typeface="Consolas" pitchFamily="49" charset="0"/>
                <a:ea typeface="+mn-ea"/>
                <a:cs typeface="Consolas" pitchFamily="49" charset="0"/>
              </a:rPr>
              <a:t>  &lt;/</a:t>
            </a:r>
            <a:r>
              <a:rPr lang="en-US" sz="1200" dirty="0" err="1">
                <a:solidFill>
                  <a:schemeClr val="tx1"/>
                </a:solidFill>
                <a:latin typeface="Consolas" pitchFamily="49" charset="0"/>
                <a:ea typeface="+mn-ea"/>
                <a:cs typeface="Consolas" pitchFamily="49" charset="0"/>
              </a:rPr>
              <a:t>SemanticZoom.ZoomedInView</a:t>
            </a:r>
            <a:r>
              <a:rPr lang="en-US" sz="1200" dirty="0">
                <a:solidFill>
                  <a:schemeClr val="tx1"/>
                </a:solidFill>
                <a:latin typeface="Consolas" pitchFamily="49" charset="0"/>
                <a:ea typeface="+mn-ea"/>
                <a:cs typeface="Consolas" pitchFamily="49" charset="0"/>
              </a:rPr>
              <a:t>&gt;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>
                <a:solidFill>
                  <a:schemeClr val="tx1"/>
                </a:solidFill>
                <a:latin typeface="Consolas" pitchFamily="49" charset="0"/>
                <a:ea typeface="+mn-ea"/>
                <a:cs typeface="Consolas" pitchFamily="49" charset="0"/>
              </a:rPr>
              <a:t>&lt;/</a:t>
            </a:r>
            <a:r>
              <a:rPr lang="en-US" sz="1200" dirty="0" err="1">
                <a:solidFill>
                  <a:schemeClr val="tx1"/>
                </a:solidFill>
                <a:latin typeface="Consolas" pitchFamily="49" charset="0"/>
                <a:ea typeface="+mn-ea"/>
                <a:cs typeface="Consolas" pitchFamily="49" charset="0"/>
              </a:rPr>
              <a:t>SemanticZoom</a:t>
            </a:r>
            <a:r>
              <a:rPr lang="en-US" sz="1200" dirty="0">
                <a:solidFill>
                  <a:schemeClr val="tx1"/>
                </a:solidFill>
                <a:latin typeface="Consolas" pitchFamily="49" charset="0"/>
                <a:ea typeface="+mn-ea"/>
                <a:cs typeface="Consolas" pitchFamily="49" charset="0"/>
              </a:rPr>
              <a:t>&gt; </a:t>
            </a:r>
          </a:p>
        </p:txBody>
      </p:sp>
    </p:spTree>
    <p:extLst>
      <p:ext uri="{BB962C8B-B14F-4D97-AF65-F5344CB8AC3E}">
        <p14:creationId xmlns:p14="http://schemas.microsoft.com/office/powerpoint/2010/main" val="370615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 smtClean="0"/>
              <a:t>A </a:t>
            </a:r>
            <a:r>
              <a:rPr lang="nl-BE" dirty="0" err="1" smtClean="0"/>
              <a:t>typical</a:t>
            </a:r>
            <a:r>
              <a:rPr lang="nl-BE" dirty="0" smtClean="0"/>
              <a:t> </a:t>
            </a:r>
            <a:r>
              <a:rPr lang="nl-BE" dirty="0" err="1" smtClean="0"/>
              <a:t>semantic</a:t>
            </a:r>
            <a:r>
              <a:rPr lang="nl-BE" dirty="0" smtClean="0"/>
              <a:t> zoom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2050" name="Picture 2" descr="Default zoomed-in view of the Windows Store that shows individual tiles organized by catego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81" y="2078850"/>
            <a:ext cx="3571875" cy="2050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Zoomed-out view of the Windows Store that condenses  the individual tiles into larger categor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98" y="3807042"/>
            <a:ext cx="4286250" cy="175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1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981710"/>
            <a:ext cx="7886700" cy="2139553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Semantic zoom in MVVM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DEMO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801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ill\Desktop\contract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008661"/>
            <a:ext cx="7886700" cy="785534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Working with </a:t>
            </a:r>
            <a:r>
              <a:rPr lang="en-GB" dirty="0" smtClean="0">
                <a:solidFill>
                  <a:schemeClr val="bg1"/>
                </a:solidFill>
              </a:rPr>
              <a:t>contracts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275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Sharing in Windows 8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GB" dirty="0"/>
              <a:t>Sharing used to go via clipboard or locally saving content</a:t>
            </a:r>
          </a:p>
          <a:p>
            <a:pPr lvl="1"/>
            <a:r>
              <a:rPr lang="en-GB" dirty="0"/>
              <a:t>Sharing is in fact from one app to another</a:t>
            </a:r>
          </a:p>
          <a:p>
            <a:endParaRPr lang="en-GB" dirty="0"/>
          </a:p>
          <a:p>
            <a:r>
              <a:rPr lang="en-GB" dirty="0"/>
              <a:t>Often time-consuming, sometimes confusing</a:t>
            </a:r>
          </a:p>
          <a:p>
            <a:endParaRPr lang="en-GB" dirty="0"/>
          </a:p>
          <a:p>
            <a:r>
              <a:rPr lang="en-GB" dirty="0"/>
              <a:t>Windows 8 has the Share charm</a:t>
            </a:r>
          </a:p>
          <a:p>
            <a:pPr lvl="1"/>
            <a:r>
              <a:rPr lang="en-GB" dirty="0"/>
              <a:t>Share contract works when tapping the Share charm</a:t>
            </a:r>
          </a:p>
          <a:p>
            <a:endParaRPr lang="en-GB" dirty="0"/>
          </a:p>
          <a:p>
            <a:r>
              <a:rPr lang="en-GB" dirty="0"/>
              <a:t>Offers “lightweight, in context” sharing capabilities</a:t>
            </a:r>
          </a:p>
          <a:p>
            <a:endParaRPr lang="en-GB" dirty="0"/>
          </a:p>
          <a:p>
            <a:r>
              <a:rPr lang="en-GB" dirty="0"/>
              <a:t>Sharing happens between 2 apps</a:t>
            </a:r>
          </a:p>
          <a:p>
            <a:pPr lvl="1"/>
            <a:r>
              <a:rPr lang="en-GB" dirty="0"/>
              <a:t>Source app: app that wants to share data</a:t>
            </a:r>
          </a:p>
          <a:p>
            <a:pPr lvl="1"/>
            <a:r>
              <a:rPr lang="en-GB" dirty="0"/>
              <a:t>Target app: app that can accept data as destination</a:t>
            </a:r>
          </a:p>
          <a:p>
            <a:pPr lvl="1"/>
            <a:r>
              <a:rPr lang="en-GB" dirty="0"/>
              <a:t>An app can be both a source and a target</a:t>
            </a:r>
          </a:p>
          <a:p>
            <a:pPr lvl="2"/>
            <a:r>
              <a:rPr lang="en-GB" dirty="0"/>
              <a:t>Can share with itself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595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665" y="1131094"/>
            <a:ext cx="3938685" cy="99417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It’s a great idea…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665" y="2226469"/>
            <a:ext cx="4408715" cy="3263504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to build Windows 8 apps using MVVM!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We’ll show you how!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30" y="1131094"/>
            <a:ext cx="4229100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85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Sharing in Windows 8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/>
              <a:t>Share pane (Win + H)</a:t>
            </a:r>
          </a:p>
          <a:p>
            <a:pPr lvl="1"/>
            <a:r>
              <a:rPr lang="en-GB" dirty="0"/>
              <a:t>List of apps that can accept the data</a:t>
            </a:r>
          </a:p>
          <a:p>
            <a:pPr lvl="2"/>
            <a:r>
              <a:rPr lang="en-GB" dirty="0"/>
              <a:t>Depends on the data being shared</a:t>
            </a:r>
          </a:p>
          <a:p>
            <a:pPr lvl="1"/>
            <a:r>
              <a:rPr lang="en-GB" dirty="0" err="1"/>
              <a:t>Quicklinks</a:t>
            </a:r>
            <a:endParaRPr lang="en-GB" dirty="0"/>
          </a:p>
          <a:p>
            <a:pPr lvl="1"/>
            <a:endParaRPr lang="en-GB" dirty="0"/>
          </a:p>
          <a:p>
            <a:r>
              <a:rPr lang="en-GB" dirty="0"/>
              <a:t>Selected app normally opens a specific share view</a:t>
            </a:r>
          </a:p>
          <a:p>
            <a:pPr lvl="1"/>
            <a:r>
              <a:rPr lang="en-GB" dirty="0"/>
              <a:t>Optimized to just handle the share operation</a:t>
            </a:r>
          </a:p>
          <a:p>
            <a:pPr lvl="1"/>
            <a:r>
              <a:rPr lang="en-GB" dirty="0"/>
              <a:t>Closes after finishing the “sharing task”</a:t>
            </a:r>
          </a:p>
          <a:p>
            <a:pPr lvl="1"/>
            <a:endParaRPr lang="en-GB" dirty="0"/>
          </a:p>
          <a:p>
            <a:r>
              <a:rPr lang="en-GB" dirty="0"/>
              <a:t>Sharing apps don’t have to know each other	</a:t>
            </a:r>
          </a:p>
          <a:p>
            <a:pPr lvl="1"/>
            <a:r>
              <a:rPr lang="en-GB" dirty="0"/>
              <a:t>Works through broker</a:t>
            </a:r>
          </a:p>
          <a:p>
            <a:pPr lvl="1"/>
            <a:r>
              <a:rPr lang="en-GB" dirty="0"/>
              <a:t>Pub/sub model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77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Sharing between 2 apps</a:t>
            </a:r>
            <a:endParaRPr lang="en-GB" dirty="0"/>
          </a:p>
        </p:txBody>
      </p:sp>
      <p:sp>
        <p:nvSpPr>
          <p:cNvPr id="4" name="Rounded Rectangle 3"/>
          <p:cNvSpPr/>
          <p:nvPr/>
        </p:nvSpPr>
        <p:spPr bwMode="auto">
          <a:xfrm>
            <a:off x="1548667" y="2370414"/>
            <a:ext cx="1295960" cy="647980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GB" sz="1500" dirty="0">
                <a:latin typeface="Tekton Pro" pitchFamily="34" charset="0"/>
              </a:rPr>
              <a:t>Source app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554" y="2054812"/>
            <a:ext cx="2341557" cy="1935553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 bwMode="auto">
          <a:xfrm>
            <a:off x="3006623" y="2478411"/>
            <a:ext cx="2051937" cy="205303"/>
          </a:xfrm>
          <a:prstGeom prst="rightArrow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GB" sz="1500" dirty="0">
              <a:latin typeface="Tekton Pro" pitchFamily="34" charset="0"/>
            </a:endParaRPr>
          </a:p>
        </p:txBody>
      </p:sp>
      <p:sp>
        <p:nvSpPr>
          <p:cNvPr id="7" name="Right Arrow 6"/>
          <p:cNvSpPr/>
          <p:nvPr/>
        </p:nvSpPr>
        <p:spPr bwMode="auto">
          <a:xfrm rot="10800000">
            <a:off x="3006623" y="2813092"/>
            <a:ext cx="2051937" cy="205303"/>
          </a:xfrm>
          <a:prstGeom prst="rightArrow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GB" sz="1500" dirty="0">
              <a:latin typeface="Tekton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3209851" y="1841713"/>
            <a:ext cx="1758110" cy="715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en-GB" sz="1350" dirty="0">
                <a:solidFill>
                  <a:srgbClr val="002060"/>
                </a:solidFill>
                <a:latin typeface="Tekton Pro" pitchFamily="34" charset="0"/>
              </a:rPr>
              <a:t>Register with </a:t>
            </a:r>
          </a:p>
          <a:p>
            <a:pPr algn="ctr"/>
            <a:r>
              <a:rPr lang="en-GB" sz="1350" dirty="0" err="1">
                <a:solidFill>
                  <a:srgbClr val="002060"/>
                </a:solidFill>
                <a:latin typeface="Tekton Pro" pitchFamily="34" charset="0"/>
              </a:rPr>
              <a:t>DataTransferManager</a:t>
            </a:r>
            <a:endParaRPr lang="en-GB" sz="1350" dirty="0">
              <a:solidFill>
                <a:srgbClr val="002060"/>
              </a:solidFill>
              <a:latin typeface="Tekton Pro" pitchFamily="34" charset="0"/>
            </a:endParaRPr>
          </a:p>
          <a:p>
            <a:pPr algn="ctr"/>
            <a:r>
              <a:rPr lang="en-GB" sz="1350" dirty="0" err="1">
                <a:solidFill>
                  <a:srgbClr val="002060"/>
                </a:solidFill>
                <a:latin typeface="Tekton Pro" pitchFamily="34" charset="0"/>
              </a:rPr>
              <a:t>DataRequested</a:t>
            </a:r>
            <a:r>
              <a:rPr lang="en-GB" sz="1350" dirty="0">
                <a:solidFill>
                  <a:srgbClr val="002060"/>
                </a:solidFill>
                <a:latin typeface="Tekton Pro" pitchFamily="34" charset="0"/>
              </a:rPr>
              <a:t> event</a:t>
            </a:r>
          </a:p>
        </p:txBody>
      </p:sp>
      <p:sp>
        <p:nvSpPr>
          <p:cNvPr id="9" name="TextBox 8"/>
          <p:cNvSpPr txBox="1"/>
          <p:nvPr/>
        </p:nvSpPr>
        <p:spPr bwMode="auto">
          <a:xfrm>
            <a:off x="3398564" y="3002187"/>
            <a:ext cx="1316771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en-GB" sz="1350" dirty="0" err="1">
                <a:solidFill>
                  <a:srgbClr val="002060"/>
                </a:solidFill>
                <a:latin typeface="Tekton Pro" pitchFamily="34" charset="0"/>
              </a:rPr>
              <a:t>DataRequested</a:t>
            </a:r>
            <a:endParaRPr lang="en-GB" sz="1350" dirty="0">
              <a:solidFill>
                <a:srgbClr val="002060"/>
              </a:solidFill>
              <a:latin typeface="Tekton Pro" pitchFamily="34" charset="0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5743351" y="4936930"/>
            <a:ext cx="1295960" cy="647980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GB" sz="1500" dirty="0">
                <a:latin typeface="Tekton Pro" pitchFamily="34" charset="0"/>
              </a:rPr>
              <a:t>Target app</a:t>
            </a:r>
          </a:p>
        </p:txBody>
      </p:sp>
      <p:sp>
        <p:nvSpPr>
          <p:cNvPr id="18" name="TextBox 17"/>
          <p:cNvSpPr txBox="1"/>
          <p:nvPr/>
        </p:nvSpPr>
        <p:spPr bwMode="auto">
          <a:xfrm>
            <a:off x="1683766" y="3053015"/>
            <a:ext cx="1076449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en-GB" sz="1350" dirty="0">
                <a:solidFill>
                  <a:srgbClr val="002060"/>
                </a:solidFill>
                <a:latin typeface="Tekton Pro" pitchFamily="34" charset="0"/>
              </a:rPr>
              <a:t>Create data </a:t>
            </a:r>
          </a:p>
          <a:p>
            <a:pPr algn="ctr"/>
            <a:r>
              <a:rPr lang="en-GB" sz="1350" dirty="0">
                <a:solidFill>
                  <a:srgbClr val="002060"/>
                </a:solidFill>
                <a:latin typeface="Tekton Pro" pitchFamily="34" charset="0"/>
              </a:rPr>
              <a:t>to share</a:t>
            </a:r>
          </a:p>
        </p:txBody>
      </p:sp>
      <p:sp>
        <p:nvSpPr>
          <p:cNvPr id="19" name="Right Arrow 18"/>
          <p:cNvSpPr/>
          <p:nvPr/>
        </p:nvSpPr>
        <p:spPr bwMode="auto">
          <a:xfrm>
            <a:off x="3001975" y="3281664"/>
            <a:ext cx="2051937" cy="205303"/>
          </a:xfrm>
          <a:prstGeom prst="rightArrow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GB" sz="1500" dirty="0">
              <a:latin typeface="Tekton Pro" pitchFamily="34" charset="0"/>
            </a:endParaRPr>
          </a:p>
        </p:txBody>
      </p:sp>
      <p:sp>
        <p:nvSpPr>
          <p:cNvPr id="21" name="Right Arrow 20"/>
          <p:cNvSpPr/>
          <p:nvPr/>
        </p:nvSpPr>
        <p:spPr bwMode="auto">
          <a:xfrm rot="5400000">
            <a:off x="6013344" y="4342007"/>
            <a:ext cx="755977" cy="205303"/>
          </a:xfrm>
          <a:prstGeom prst="rightArrow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GB" sz="1500" dirty="0">
              <a:latin typeface="Tekton Pro" pitchFamily="34" charset="0"/>
            </a:endParaRPr>
          </a:p>
        </p:txBody>
      </p:sp>
      <p:sp>
        <p:nvSpPr>
          <p:cNvPr id="22" name="TextBox 21"/>
          <p:cNvSpPr txBox="1"/>
          <p:nvPr/>
        </p:nvSpPr>
        <p:spPr bwMode="auto">
          <a:xfrm>
            <a:off x="6540076" y="4202319"/>
            <a:ext cx="932628" cy="71558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GB" sz="1350" dirty="0">
                <a:solidFill>
                  <a:schemeClr val="tx1"/>
                </a:solidFill>
                <a:latin typeface="Tekton Pro" pitchFamily="34" charset="0"/>
              </a:rPr>
              <a:t>Activated </a:t>
            </a:r>
          </a:p>
          <a:p>
            <a:pPr algn="ctr"/>
            <a:r>
              <a:rPr lang="en-GB" sz="1350" dirty="0">
                <a:solidFill>
                  <a:schemeClr val="tx1"/>
                </a:solidFill>
                <a:latin typeface="Tekton Pro" pitchFamily="34" charset="0"/>
              </a:rPr>
              <a:t>for share </a:t>
            </a:r>
          </a:p>
          <a:p>
            <a:pPr algn="ctr"/>
            <a:r>
              <a:rPr lang="en-GB" sz="1350" dirty="0">
                <a:solidFill>
                  <a:schemeClr val="tx1"/>
                </a:solidFill>
                <a:latin typeface="Tekton Pro" pitchFamily="34" charset="0"/>
              </a:rPr>
              <a:t>target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481" y="3525935"/>
            <a:ext cx="832332" cy="624248"/>
          </a:xfrm>
          <a:prstGeom prst="rect">
            <a:avLst/>
          </a:prstGeom>
        </p:spPr>
      </p:pic>
      <p:sp>
        <p:nvSpPr>
          <p:cNvPr id="26" name="Right Arrow 25"/>
          <p:cNvSpPr/>
          <p:nvPr/>
        </p:nvSpPr>
        <p:spPr bwMode="auto">
          <a:xfrm rot="12024057">
            <a:off x="2510291" y="4447182"/>
            <a:ext cx="3214779" cy="205303"/>
          </a:xfrm>
          <a:prstGeom prst="rightArrow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GB" sz="1500" dirty="0">
              <a:latin typeface="Tekton Pro" pitchFamily="34" charset="0"/>
            </a:endParaRPr>
          </a:p>
        </p:txBody>
      </p:sp>
      <p:sp>
        <p:nvSpPr>
          <p:cNvPr id="27" name="TextBox 26"/>
          <p:cNvSpPr txBox="1"/>
          <p:nvPr/>
        </p:nvSpPr>
        <p:spPr bwMode="auto">
          <a:xfrm>
            <a:off x="3664221" y="3454549"/>
            <a:ext cx="777264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en-GB" sz="1350" dirty="0">
                <a:solidFill>
                  <a:srgbClr val="002060"/>
                </a:solidFill>
                <a:latin typeface="Tekton Pro" pitchFamily="34" charset="0"/>
              </a:rPr>
              <a:t>All done!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/>
          <a:srcRect b="18672"/>
          <a:stretch/>
        </p:blipFill>
        <p:spPr>
          <a:xfrm>
            <a:off x="6558156" y="2054812"/>
            <a:ext cx="992110" cy="193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58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/>
      <p:bldP spid="9" grpId="0"/>
      <p:bldP spid="16" grpId="0" animBg="1"/>
      <p:bldP spid="18" grpId="0"/>
      <p:bldP spid="19" grpId="0" animBg="1"/>
      <p:bldP spid="21" grpId="0" animBg="1"/>
      <p:bldP spid="22" grpId="0" animBg="1"/>
      <p:bldP spid="26" grpId="0" animBg="1"/>
      <p:bldP spid="2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Sharing using MVVM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Share source</a:t>
            </a:r>
          </a:p>
          <a:p>
            <a:pPr lvl="1"/>
            <a:r>
              <a:rPr lang="en-GB" dirty="0"/>
              <a:t>Separate service will register with the </a:t>
            </a:r>
            <a:r>
              <a:rPr lang="en-GB" dirty="0" err="1"/>
              <a:t>DataTransferManager</a:t>
            </a:r>
            <a:endParaRPr lang="en-GB" dirty="0"/>
          </a:p>
          <a:p>
            <a:pPr lvl="1"/>
            <a:r>
              <a:rPr lang="en-GB" dirty="0"/>
              <a:t>Will also get in data to share when requested</a:t>
            </a:r>
          </a:p>
          <a:p>
            <a:pPr lvl="1"/>
            <a:r>
              <a:rPr lang="en-GB" dirty="0"/>
              <a:t>ViewModel control this service but don’t directly interact with the </a:t>
            </a:r>
            <a:r>
              <a:rPr lang="en-GB" dirty="0" err="1"/>
              <a:t>DataTransferManager</a:t>
            </a:r>
            <a:endParaRPr lang="en-GB" dirty="0"/>
          </a:p>
          <a:p>
            <a:r>
              <a:rPr lang="en-GB" dirty="0"/>
              <a:t>Share target</a:t>
            </a:r>
          </a:p>
          <a:p>
            <a:pPr lvl="1"/>
            <a:r>
              <a:rPr lang="en-GB" dirty="0"/>
              <a:t>Separate View for the Share operation</a:t>
            </a:r>
          </a:p>
          <a:p>
            <a:pPr lvl="1"/>
            <a:r>
              <a:rPr lang="en-GB" dirty="0"/>
              <a:t>Separate ViewModel for the Share </a:t>
            </a:r>
            <a:r>
              <a:rPr lang="en-GB" dirty="0" smtClean="0"/>
              <a:t>view</a:t>
            </a:r>
          </a:p>
          <a:p>
            <a:pPr lvl="1"/>
            <a:r>
              <a:rPr lang="en-GB" dirty="0" smtClean="0"/>
              <a:t>Service can be used to complete the share operation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524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ill\Desktop\contract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008661"/>
            <a:ext cx="7886700" cy="785534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Working with </a:t>
            </a:r>
            <a:r>
              <a:rPr lang="en-GB" dirty="0" smtClean="0">
                <a:solidFill>
                  <a:schemeClr val="bg1"/>
                </a:solidFill>
              </a:rPr>
              <a:t>contracts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DEMO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38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techivy.com/wp-content/uploads/2012/12/Win8-live-til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37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358" y="98317"/>
            <a:ext cx="7886700" cy="213955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Working with </a:t>
            </a:r>
            <a:r>
              <a:rPr lang="en-GB" dirty="0" smtClean="0">
                <a:solidFill>
                  <a:schemeClr val="bg1"/>
                </a:solidFill>
              </a:rPr>
              <a:t>tiles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323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Tiles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26469"/>
            <a:ext cx="7886700" cy="3774281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Tiles can be updated in several ways</a:t>
            </a:r>
          </a:p>
          <a:p>
            <a:pPr lvl="1"/>
            <a:r>
              <a:rPr lang="nl-BE" dirty="0" err="1"/>
              <a:t>Local</a:t>
            </a:r>
            <a:r>
              <a:rPr lang="nl-BE" dirty="0"/>
              <a:t> (</a:t>
            </a:r>
            <a:r>
              <a:rPr lang="nl-BE" dirty="0" err="1"/>
              <a:t>from</a:t>
            </a:r>
            <a:r>
              <a:rPr lang="nl-BE" dirty="0"/>
              <a:t> the </a:t>
            </a:r>
            <a:r>
              <a:rPr lang="nl-BE" dirty="0" err="1"/>
              <a:t>app</a:t>
            </a:r>
            <a:r>
              <a:rPr lang="nl-BE" dirty="0"/>
              <a:t> code)</a:t>
            </a:r>
          </a:p>
          <a:p>
            <a:pPr lvl="2"/>
            <a:r>
              <a:rPr lang="nl-BE" dirty="0" err="1"/>
              <a:t>Can</a:t>
            </a:r>
            <a:r>
              <a:rPr lang="nl-BE" dirty="0"/>
              <a:t> </a:t>
            </a:r>
            <a:r>
              <a:rPr lang="nl-BE" dirty="0" err="1"/>
              <a:t>only</a:t>
            </a:r>
            <a:r>
              <a:rPr lang="nl-BE" dirty="0"/>
              <a:t> </a:t>
            </a:r>
            <a:r>
              <a:rPr lang="nl-BE" dirty="0" err="1"/>
              <a:t>be</a:t>
            </a:r>
            <a:r>
              <a:rPr lang="nl-BE" dirty="0"/>
              <a:t> </a:t>
            </a:r>
            <a:r>
              <a:rPr lang="nl-BE" dirty="0" err="1"/>
              <a:t>used</a:t>
            </a:r>
            <a:r>
              <a:rPr lang="nl-BE" dirty="0"/>
              <a:t> </a:t>
            </a:r>
            <a:r>
              <a:rPr lang="nl-BE" dirty="0" err="1"/>
              <a:t>when</a:t>
            </a:r>
            <a:r>
              <a:rPr lang="nl-BE" dirty="0"/>
              <a:t> the </a:t>
            </a:r>
            <a:r>
              <a:rPr lang="nl-BE" dirty="0" err="1"/>
              <a:t>app</a:t>
            </a:r>
            <a:r>
              <a:rPr lang="nl-BE" dirty="0"/>
              <a:t> is running</a:t>
            </a:r>
          </a:p>
          <a:p>
            <a:pPr lvl="2"/>
            <a:r>
              <a:rPr lang="nl-BE" dirty="0" err="1"/>
              <a:t>Useful</a:t>
            </a:r>
            <a:r>
              <a:rPr lang="nl-BE" dirty="0"/>
              <a:t> </a:t>
            </a:r>
            <a:r>
              <a:rPr lang="nl-BE" dirty="0" err="1"/>
              <a:t>for</a:t>
            </a:r>
            <a:r>
              <a:rPr lang="nl-BE" dirty="0"/>
              <a:t> </a:t>
            </a:r>
            <a:r>
              <a:rPr lang="nl-BE" dirty="0" err="1"/>
              <a:t>tile</a:t>
            </a:r>
            <a:r>
              <a:rPr lang="nl-BE" dirty="0"/>
              <a:t> updates (</a:t>
            </a:r>
            <a:r>
              <a:rPr lang="nl-BE" dirty="0" err="1"/>
              <a:t>not</a:t>
            </a:r>
            <a:r>
              <a:rPr lang="nl-BE" dirty="0"/>
              <a:t> </a:t>
            </a:r>
            <a:r>
              <a:rPr lang="nl-BE" dirty="0" err="1"/>
              <a:t>that</a:t>
            </a:r>
            <a:r>
              <a:rPr lang="nl-BE" dirty="0"/>
              <a:t> </a:t>
            </a:r>
            <a:r>
              <a:rPr lang="nl-BE" dirty="0" err="1"/>
              <a:t>useful</a:t>
            </a:r>
            <a:r>
              <a:rPr lang="nl-BE" dirty="0"/>
              <a:t> </a:t>
            </a:r>
            <a:r>
              <a:rPr lang="nl-BE" dirty="0" err="1"/>
              <a:t>for</a:t>
            </a:r>
            <a:r>
              <a:rPr lang="nl-BE" dirty="0"/>
              <a:t> </a:t>
            </a:r>
            <a:r>
              <a:rPr lang="nl-BE" dirty="0" err="1"/>
              <a:t>toasts</a:t>
            </a:r>
            <a:r>
              <a:rPr lang="nl-BE" dirty="0"/>
              <a:t>)</a:t>
            </a:r>
          </a:p>
          <a:p>
            <a:pPr lvl="1"/>
            <a:r>
              <a:rPr lang="nl-BE" dirty="0" err="1"/>
              <a:t>Scheduled</a:t>
            </a:r>
            <a:endParaRPr lang="nl-BE" dirty="0"/>
          </a:p>
          <a:p>
            <a:pPr lvl="2"/>
            <a:r>
              <a:rPr lang="nl-BE" dirty="0"/>
              <a:t>Update at </a:t>
            </a:r>
            <a:r>
              <a:rPr lang="nl-BE" dirty="0" err="1"/>
              <a:t>specific</a:t>
            </a:r>
            <a:r>
              <a:rPr lang="nl-BE" dirty="0"/>
              <a:t> time</a:t>
            </a:r>
          </a:p>
          <a:p>
            <a:pPr lvl="2"/>
            <a:r>
              <a:rPr lang="nl-BE" dirty="0" err="1"/>
              <a:t>Useful</a:t>
            </a:r>
            <a:r>
              <a:rPr lang="nl-BE" dirty="0"/>
              <a:t> </a:t>
            </a:r>
            <a:r>
              <a:rPr lang="nl-BE" dirty="0" err="1"/>
              <a:t>for</a:t>
            </a:r>
            <a:r>
              <a:rPr lang="nl-BE" dirty="0"/>
              <a:t> </a:t>
            </a:r>
            <a:r>
              <a:rPr lang="nl-BE" dirty="0" err="1"/>
              <a:t>tiles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toasts</a:t>
            </a:r>
            <a:endParaRPr lang="nl-BE" dirty="0"/>
          </a:p>
          <a:p>
            <a:pPr lvl="1"/>
            <a:r>
              <a:rPr lang="nl-BE" dirty="0" err="1"/>
              <a:t>Periodic</a:t>
            </a:r>
            <a:endParaRPr lang="nl-BE" dirty="0"/>
          </a:p>
          <a:p>
            <a:pPr lvl="2"/>
            <a:r>
              <a:rPr lang="nl-BE" dirty="0"/>
              <a:t>Update at </a:t>
            </a:r>
            <a:r>
              <a:rPr lang="nl-BE" dirty="0" err="1"/>
              <a:t>specific</a:t>
            </a:r>
            <a:r>
              <a:rPr lang="nl-BE" dirty="0"/>
              <a:t> interval</a:t>
            </a:r>
          </a:p>
          <a:p>
            <a:pPr lvl="2"/>
            <a:r>
              <a:rPr lang="nl-BE" dirty="0"/>
              <a:t>Poll a </a:t>
            </a:r>
            <a:r>
              <a:rPr lang="nl-BE" dirty="0" err="1"/>
              <a:t>cloud</a:t>
            </a:r>
            <a:r>
              <a:rPr lang="nl-BE" dirty="0"/>
              <a:t> service </a:t>
            </a:r>
            <a:r>
              <a:rPr lang="nl-BE" dirty="0" err="1"/>
              <a:t>for</a:t>
            </a:r>
            <a:r>
              <a:rPr lang="nl-BE" dirty="0"/>
              <a:t> </a:t>
            </a:r>
            <a:r>
              <a:rPr lang="nl-BE" dirty="0" smtClean="0"/>
              <a:t>content</a:t>
            </a:r>
          </a:p>
          <a:p>
            <a:pPr lvl="1"/>
            <a:r>
              <a:rPr lang="nl-BE" dirty="0" smtClean="0"/>
              <a:t>Push </a:t>
            </a:r>
            <a:r>
              <a:rPr lang="nl-BE" dirty="0" err="1" smtClean="0"/>
              <a:t>notifications</a:t>
            </a:r>
            <a:endParaRPr lang="nl-BE" dirty="0" smtClean="0"/>
          </a:p>
          <a:p>
            <a:pPr lvl="2"/>
            <a:r>
              <a:rPr lang="nl-BE" dirty="0" smtClean="0"/>
              <a:t>Updates are sent </a:t>
            </a:r>
            <a:r>
              <a:rPr lang="nl-BE" dirty="0" err="1" smtClean="0"/>
              <a:t>from</a:t>
            </a:r>
            <a:r>
              <a:rPr lang="nl-BE" dirty="0" smtClean="0"/>
              <a:t> the </a:t>
            </a:r>
            <a:r>
              <a:rPr lang="nl-BE" dirty="0" err="1" smtClean="0"/>
              <a:t>cloud</a:t>
            </a:r>
            <a:endParaRPr lang="nl-BE" dirty="0" smtClean="0"/>
          </a:p>
          <a:p>
            <a:pPr lvl="2"/>
            <a:r>
              <a:rPr lang="nl-BE" dirty="0" err="1" smtClean="0"/>
              <a:t>Ideal</a:t>
            </a:r>
            <a:r>
              <a:rPr lang="nl-BE" dirty="0" smtClean="0"/>
              <a:t> </a:t>
            </a:r>
            <a:r>
              <a:rPr lang="nl-BE" dirty="0" err="1" smtClean="0"/>
              <a:t>for</a:t>
            </a:r>
            <a:r>
              <a:rPr lang="nl-BE" dirty="0" smtClean="0"/>
              <a:t> updating the </a:t>
            </a:r>
            <a:r>
              <a:rPr lang="nl-BE" dirty="0" err="1" smtClean="0"/>
              <a:t>tile</a:t>
            </a:r>
            <a:r>
              <a:rPr lang="nl-BE" dirty="0" smtClean="0"/>
              <a:t> without the </a:t>
            </a:r>
            <a:r>
              <a:rPr lang="nl-BE" dirty="0" err="1" smtClean="0"/>
              <a:t>app</a:t>
            </a:r>
            <a:r>
              <a:rPr lang="nl-BE" dirty="0" smtClean="0"/>
              <a:t> </a:t>
            </a:r>
            <a:r>
              <a:rPr lang="nl-BE" dirty="0" err="1" smtClean="0"/>
              <a:t>being</a:t>
            </a:r>
            <a:r>
              <a:rPr lang="nl-BE" dirty="0" smtClean="0"/>
              <a:t> </a:t>
            </a:r>
            <a:r>
              <a:rPr lang="nl-BE" dirty="0" err="1" smtClean="0"/>
              <a:t>executed</a:t>
            </a:r>
            <a:endParaRPr lang="nl-BE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903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Local updates using MVVM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Again not the role of the ViewModel to update a tile/badge/toast</a:t>
            </a:r>
          </a:p>
          <a:p>
            <a:r>
              <a:rPr lang="en-GB" dirty="0" smtClean="0"/>
              <a:t>Separate service is required</a:t>
            </a:r>
          </a:p>
          <a:p>
            <a:pPr lvl="1"/>
            <a:r>
              <a:rPr lang="en-GB" dirty="0" smtClean="0"/>
              <a:t>Can work with data access service to get information</a:t>
            </a:r>
          </a:p>
          <a:p>
            <a:pPr lvl="1"/>
            <a:r>
              <a:rPr lang="en-GB" dirty="0" smtClean="0"/>
              <a:t>Can work with navigation service to navigate to correct page and pass contextual information</a:t>
            </a:r>
          </a:p>
          <a:p>
            <a:pPr lvl="1"/>
            <a:r>
              <a:rPr lang="en-GB" dirty="0" smtClean="0"/>
              <a:t>Can be mocked out to be able to test in isolation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00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techivy.com/wp-content/uploads/2012/12/Win8-live-til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37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0986" y="141860"/>
            <a:ext cx="7886700" cy="213955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Working with </a:t>
            </a:r>
            <a:r>
              <a:rPr lang="en-GB" dirty="0" smtClean="0">
                <a:solidFill>
                  <a:schemeClr val="bg1"/>
                </a:solidFill>
              </a:rPr>
              <a:t>tiles</a:t>
            </a:r>
            <a:br>
              <a:rPr lang="en-GB" dirty="0" smtClean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DEMO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5139" y="5617509"/>
            <a:ext cx="7886700" cy="1125140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DEMO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35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Push notifications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C:\Users\Gill\Desktop\table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959" y="3197272"/>
            <a:ext cx="2881649" cy="184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 bwMode="auto">
          <a:xfrm>
            <a:off x="2117525" y="3413295"/>
            <a:ext cx="1610515" cy="540060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nl-BE" sz="1500" dirty="0">
                <a:latin typeface="Tekton Pro" pitchFamily="34" charset="0"/>
              </a:rPr>
              <a:t>App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1950674" y="4223385"/>
            <a:ext cx="1944216" cy="540060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nl-BE" sz="1500" dirty="0">
                <a:latin typeface="Tekton Pro" pitchFamily="34" charset="0"/>
              </a:rPr>
              <a:t>Client Notification </a:t>
            </a:r>
          </a:p>
          <a:p>
            <a:pPr algn="ctr"/>
            <a:r>
              <a:rPr lang="nl-BE" sz="1500" dirty="0">
                <a:latin typeface="Tekton Pro" pitchFamily="34" charset="0"/>
              </a:rPr>
              <a:t>Platform</a:t>
            </a:r>
          </a:p>
        </p:txBody>
      </p:sp>
      <p:sp>
        <p:nvSpPr>
          <p:cNvPr id="7" name="Cloud 6"/>
          <p:cNvSpPr/>
          <p:nvPr/>
        </p:nvSpPr>
        <p:spPr bwMode="auto">
          <a:xfrm>
            <a:off x="4903667" y="2711217"/>
            <a:ext cx="3024336" cy="2808312"/>
          </a:xfrm>
          <a:prstGeom prst="cloud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endParaRPr lang="nl-BE" sz="1500" dirty="0">
              <a:latin typeface="Tekton Pro" pitchFamily="34" charset="0"/>
            </a:endParaRPr>
          </a:p>
        </p:txBody>
      </p:sp>
      <p:sp>
        <p:nvSpPr>
          <p:cNvPr id="8" name="Can 7"/>
          <p:cNvSpPr/>
          <p:nvPr/>
        </p:nvSpPr>
        <p:spPr bwMode="auto">
          <a:xfrm>
            <a:off x="7009901" y="2954244"/>
            <a:ext cx="810090" cy="1026114"/>
          </a:xfrm>
          <a:prstGeom prst="can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nl-BE" sz="1500" dirty="0">
                <a:latin typeface="Tekton Pro" pitchFamily="34" charset="0"/>
              </a:rPr>
              <a:t>DB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5443727" y="3035253"/>
            <a:ext cx="1188132" cy="864096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nl-BE" sz="1500" dirty="0">
                <a:latin typeface="Tekton Pro" pitchFamily="34" charset="0"/>
              </a:rPr>
              <a:t>Service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5551739" y="4304394"/>
            <a:ext cx="1296144" cy="918102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nl-BE" sz="1500" dirty="0">
                <a:latin typeface="Tekton Pro" pitchFamily="34" charset="0"/>
              </a:rPr>
              <a:t>WNS</a:t>
            </a:r>
          </a:p>
        </p:txBody>
      </p:sp>
      <p:cxnSp>
        <p:nvCxnSpPr>
          <p:cNvPr id="11" name="Elbow Connector 10"/>
          <p:cNvCxnSpPr>
            <a:stCxn id="5" idx="2"/>
            <a:endCxn id="6" idx="0"/>
          </p:cNvCxnSpPr>
          <p:nvPr/>
        </p:nvCxnSpPr>
        <p:spPr bwMode="auto">
          <a:xfrm rot="5400000">
            <a:off x="2787767" y="4088370"/>
            <a:ext cx="270030" cy="1"/>
          </a:xfrm>
          <a:prstGeom prst="bentConnector3">
            <a:avLst/>
          </a:prstGeom>
          <a:gradFill rotWithShape="1">
            <a:gsLst>
              <a:gs pos="0">
                <a:srgbClr val="A4D289"/>
              </a:gs>
              <a:gs pos="100000">
                <a:schemeClr val="bg1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V="1">
            <a:off x="3121469" y="3953355"/>
            <a:ext cx="0" cy="270030"/>
          </a:xfrm>
          <a:prstGeom prst="straightConnector1">
            <a:avLst/>
          </a:prstGeom>
          <a:gradFill rotWithShape="1">
            <a:gsLst>
              <a:gs pos="0">
                <a:srgbClr val="A4D289"/>
              </a:gs>
              <a:gs pos="100000">
                <a:schemeClr val="bg1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Elbow Connector 12"/>
          <p:cNvCxnSpPr>
            <a:stCxn id="5" idx="3"/>
            <a:endCxn id="9" idx="1"/>
          </p:cNvCxnSpPr>
          <p:nvPr/>
        </p:nvCxnSpPr>
        <p:spPr bwMode="auto">
          <a:xfrm flipV="1">
            <a:off x="3728039" y="3467301"/>
            <a:ext cx="1715688" cy="216024"/>
          </a:xfrm>
          <a:prstGeom prst="bentConnector3">
            <a:avLst/>
          </a:prstGeom>
          <a:gradFill rotWithShape="1">
            <a:gsLst>
              <a:gs pos="0">
                <a:srgbClr val="A4D289"/>
              </a:gs>
              <a:gs pos="100000">
                <a:schemeClr val="bg1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>
            <a:stCxn id="9" idx="3"/>
            <a:endCxn id="8" idx="2"/>
          </p:cNvCxnSpPr>
          <p:nvPr/>
        </p:nvCxnSpPr>
        <p:spPr bwMode="auto">
          <a:xfrm>
            <a:off x="6631859" y="3467301"/>
            <a:ext cx="378042" cy="0"/>
          </a:xfrm>
          <a:prstGeom prst="straightConnector1">
            <a:avLst/>
          </a:prstGeom>
          <a:gradFill rotWithShape="1">
            <a:gsLst>
              <a:gs pos="0">
                <a:srgbClr val="A4D289"/>
              </a:gs>
              <a:gs pos="100000">
                <a:schemeClr val="bg1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H="1">
            <a:off x="6631859" y="3575313"/>
            <a:ext cx="378042" cy="0"/>
          </a:xfrm>
          <a:prstGeom prst="straightConnector1">
            <a:avLst/>
          </a:prstGeom>
          <a:gradFill rotWithShape="1">
            <a:gsLst>
              <a:gs pos="0">
                <a:srgbClr val="A4D289"/>
              </a:gs>
              <a:gs pos="100000">
                <a:schemeClr val="bg1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Elbow Connector 15"/>
          <p:cNvCxnSpPr>
            <a:stCxn id="9" idx="2"/>
            <a:endCxn id="10" idx="0"/>
          </p:cNvCxnSpPr>
          <p:nvPr/>
        </p:nvCxnSpPr>
        <p:spPr bwMode="auto">
          <a:xfrm rot="16200000" flipH="1">
            <a:off x="5916280" y="4020863"/>
            <a:ext cx="405045" cy="162018"/>
          </a:xfrm>
          <a:prstGeom prst="bentConnector3">
            <a:avLst/>
          </a:prstGeom>
          <a:gradFill rotWithShape="1">
            <a:gsLst>
              <a:gs pos="0">
                <a:srgbClr val="A4D289"/>
              </a:gs>
              <a:gs pos="100000">
                <a:schemeClr val="bg1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Elbow Connector 16"/>
          <p:cNvCxnSpPr>
            <a:stCxn id="10" idx="1"/>
            <a:endCxn id="6" idx="3"/>
          </p:cNvCxnSpPr>
          <p:nvPr/>
        </p:nvCxnSpPr>
        <p:spPr bwMode="auto">
          <a:xfrm rot="10800000">
            <a:off x="3894891" y="4493415"/>
            <a:ext cx="1656850" cy="270030"/>
          </a:xfrm>
          <a:prstGeom prst="bentConnector3">
            <a:avLst/>
          </a:prstGeom>
          <a:gradFill rotWithShape="1">
            <a:gsLst>
              <a:gs pos="0">
                <a:srgbClr val="A4D289"/>
              </a:gs>
              <a:gs pos="100000">
                <a:schemeClr val="bg1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062" y="4580230"/>
            <a:ext cx="739955" cy="366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Lightning Bolt 18"/>
          <p:cNvSpPr/>
          <p:nvPr/>
        </p:nvSpPr>
        <p:spPr bwMode="auto">
          <a:xfrm>
            <a:off x="6631859" y="2263241"/>
            <a:ext cx="594066" cy="540060"/>
          </a:xfrm>
          <a:prstGeom prst="lightningBol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nl-BE" sz="1500" dirty="0">
              <a:latin typeface="Tekton Pro" pitchFamily="34" charset="0"/>
            </a:endParaRPr>
          </a:p>
        </p:txBody>
      </p:sp>
      <p:sp>
        <p:nvSpPr>
          <p:cNvPr id="20" name="TextBox 19"/>
          <p:cNvSpPr txBox="1"/>
          <p:nvPr/>
        </p:nvSpPr>
        <p:spPr bwMode="auto">
          <a:xfrm>
            <a:off x="7225925" y="2226469"/>
            <a:ext cx="782394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nl-BE" sz="1350" dirty="0">
                <a:solidFill>
                  <a:srgbClr val="002060"/>
                </a:solidFill>
                <a:latin typeface="Tekton Pro" pitchFamily="34" charset="0"/>
              </a:rPr>
              <a:t>Backend</a:t>
            </a:r>
          </a:p>
          <a:p>
            <a:r>
              <a:rPr lang="nl-BE" sz="1350" dirty="0">
                <a:solidFill>
                  <a:srgbClr val="002060"/>
                </a:solidFill>
                <a:latin typeface="Tekton Pro" pitchFamily="34" charset="0"/>
              </a:rPr>
              <a:t>event</a:t>
            </a:r>
          </a:p>
        </p:txBody>
      </p:sp>
      <p:cxnSp>
        <p:nvCxnSpPr>
          <p:cNvPr id="21" name="Elbow Connector 20"/>
          <p:cNvCxnSpPr>
            <a:stCxn id="19" idx="2"/>
            <a:endCxn id="9" idx="0"/>
          </p:cNvCxnSpPr>
          <p:nvPr/>
        </p:nvCxnSpPr>
        <p:spPr bwMode="auto">
          <a:xfrm rot="10800000" flipV="1">
            <a:off x="6037793" y="2505893"/>
            <a:ext cx="732186" cy="529360"/>
          </a:xfrm>
          <a:prstGeom prst="bentConnector2">
            <a:avLst/>
          </a:prstGeom>
          <a:gradFill rotWithShape="1">
            <a:gsLst>
              <a:gs pos="0">
                <a:srgbClr val="A4D289"/>
              </a:gs>
              <a:gs pos="100000">
                <a:schemeClr val="bg1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extBox 21"/>
          <p:cNvSpPr txBox="1"/>
          <p:nvPr/>
        </p:nvSpPr>
        <p:spPr bwMode="auto">
          <a:xfrm>
            <a:off x="3171663" y="3968437"/>
            <a:ext cx="771365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nl-BE" sz="1050" dirty="0">
                <a:solidFill>
                  <a:srgbClr val="002060"/>
                </a:solidFill>
                <a:latin typeface="Tekton Pro" pitchFamily="34" charset="0"/>
              </a:rPr>
              <a:t>ChannelUri</a:t>
            </a:r>
          </a:p>
        </p:txBody>
      </p:sp>
      <p:sp>
        <p:nvSpPr>
          <p:cNvPr id="23" name="TextBox 22"/>
          <p:cNvSpPr txBox="1"/>
          <p:nvPr/>
        </p:nvSpPr>
        <p:spPr bwMode="auto">
          <a:xfrm>
            <a:off x="4542054" y="3159199"/>
            <a:ext cx="771365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nl-BE" sz="1050" dirty="0">
                <a:solidFill>
                  <a:srgbClr val="002060"/>
                </a:solidFill>
                <a:latin typeface="Tekton Pro" pitchFamily="34" charset="0"/>
              </a:rPr>
              <a:t>ChannelUri</a:t>
            </a:r>
          </a:p>
        </p:txBody>
      </p:sp>
    </p:spTree>
    <p:extLst>
      <p:ext uri="{BB962C8B-B14F-4D97-AF65-F5344CB8AC3E}">
        <p14:creationId xmlns:p14="http://schemas.microsoft.com/office/powerpoint/2010/main" val="65070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9" grpId="0" animBg="1"/>
      <p:bldP spid="20" grpId="0"/>
      <p:bldP spid="22" grpId="0"/>
      <p:bldP spid="23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ill\Desktop\pushing-a-car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2288" y="5522703"/>
            <a:ext cx="7886700" cy="2139553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Working with Push Notifications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1416" y="4875610"/>
            <a:ext cx="7886700" cy="1125140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DEMO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44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listofimages.com/wp-content/uploads/2012/04/earth-views-clouds-color-colorful-continents-earth-horizon-hubble-overview-planet-spa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563" y="-3571"/>
            <a:ext cx="7886700" cy="2139553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MVVM Overview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9771" y="-89956"/>
            <a:ext cx="7886700" cy="1125140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For those who might not grasp every concept…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26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3284935"/>
            <a:ext cx="7886700" cy="2139553"/>
          </a:xfrm>
        </p:spPr>
        <p:txBody>
          <a:bodyPr/>
          <a:lstStyle/>
          <a:p>
            <a:pPr fontAlgn="ctr"/>
            <a:r>
              <a:rPr lang="en-GB" dirty="0"/>
              <a:t>Lifecycle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and </a:t>
            </a:r>
            <a:r>
              <a:rPr lang="en-GB" dirty="0"/>
              <a:t>state management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0836" y="0"/>
            <a:ext cx="5223164" cy="392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91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 err="1" smtClean="0"/>
              <a:t>Process</a:t>
            </a:r>
            <a:r>
              <a:rPr lang="nl-BE" dirty="0" smtClean="0"/>
              <a:t> </a:t>
            </a:r>
            <a:r>
              <a:rPr lang="nl-BE" dirty="0" err="1" smtClean="0"/>
              <a:t>lifecycle</a:t>
            </a:r>
            <a:r>
              <a:rPr lang="nl-BE" dirty="0" smtClean="0"/>
              <a:t> in Windows 8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ounded Rectangle 3"/>
          <p:cNvSpPr/>
          <p:nvPr/>
        </p:nvSpPr>
        <p:spPr bwMode="auto">
          <a:xfrm>
            <a:off x="2195736" y="3168551"/>
            <a:ext cx="1080120" cy="540060"/>
          </a:xfrm>
          <a:prstGeom prst="roundRect">
            <a:avLst/>
          </a:prstGeom>
          <a:gradFill rotWithShape="1">
            <a:gsLst>
              <a:gs pos="0">
                <a:srgbClr val="A4D289"/>
              </a:gs>
              <a:gs pos="100000">
                <a:schemeClr val="bg1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/>
          <a:lstStyle/>
          <a:p>
            <a:pPr algn="ctr"/>
            <a:r>
              <a:rPr lang="nl-BE" sz="1500" dirty="0">
                <a:latin typeface="Tekton Pro" pitchFamily="34" charset="0"/>
              </a:rPr>
              <a:t>Not running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3815916" y="2412467"/>
            <a:ext cx="1080120" cy="540060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nl-BE" sz="1500" dirty="0">
                <a:latin typeface="Tekton Pro" pitchFamily="34" charset="0"/>
              </a:rPr>
              <a:t>Running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5760132" y="3168551"/>
            <a:ext cx="1080120" cy="540060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nl-BE" sz="1500" dirty="0">
                <a:latin typeface="Tekton Pro" pitchFamily="34" charset="0"/>
              </a:rPr>
              <a:t>Suspended</a:t>
            </a:r>
          </a:p>
        </p:txBody>
      </p:sp>
      <p:cxnSp>
        <p:nvCxnSpPr>
          <p:cNvPr id="10" name="Elbow Connector 9"/>
          <p:cNvCxnSpPr>
            <a:stCxn id="4" idx="0"/>
            <a:endCxn id="5" idx="1"/>
          </p:cNvCxnSpPr>
          <p:nvPr/>
        </p:nvCxnSpPr>
        <p:spPr bwMode="auto">
          <a:xfrm rot="5400000" flipH="1" flipV="1">
            <a:off x="3032829" y="2385464"/>
            <a:ext cx="486054" cy="1080120"/>
          </a:xfrm>
          <a:prstGeom prst="bentConnector2">
            <a:avLst/>
          </a:prstGeom>
          <a:gradFill rotWithShape="1">
            <a:gsLst>
              <a:gs pos="0">
                <a:srgbClr val="A4D289"/>
              </a:gs>
              <a:gs pos="100000">
                <a:schemeClr val="bg1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Elbow Connector 11"/>
          <p:cNvCxnSpPr>
            <a:stCxn id="5" idx="3"/>
            <a:endCxn id="7" idx="0"/>
          </p:cNvCxnSpPr>
          <p:nvPr/>
        </p:nvCxnSpPr>
        <p:spPr bwMode="auto">
          <a:xfrm>
            <a:off x="4896036" y="2682497"/>
            <a:ext cx="1404156" cy="486054"/>
          </a:xfrm>
          <a:prstGeom prst="bentConnector2">
            <a:avLst/>
          </a:prstGeom>
          <a:gradFill rotWithShape="1">
            <a:gsLst>
              <a:gs pos="0">
                <a:srgbClr val="A4D289"/>
              </a:gs>
              <a:gs pos="100000">
                <a:schemeClr val="bg1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Elbow Connector 13"/>
          <p:cNvCxnSpPr>
            <a:endCxn id="5" idx="2"/>
          </p:cNvCxnSpPr>
          <p:nvPr/>
        </p:nvCxnSpPr>
        <p:spPr bwMode="auto">
          <a:xfrm rot="10800000">
            <a:off x="4355976" y="2952527"/>
            <a:ext cx="1404156" cy="594066"/>
          </a:xfrm>
          <a:prstGeom prst="bentConnector2">
            <a:avLst/>
          </a:prstGeom>
          <a:gradFill rotWithShape="1">
            <a:gsLst>
              <a:gs pos="0">
                <a:srgbClr val="A4D289"/>
              </a:gs>
              <a:gs pos="100000">
                <a:schemeClr val="bg1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Elbow Connector 15"/>
          <p:cNvCxnSpPr>
            <a:stCxn id="7" idx="2"/>
            <a:endCxn id="4" idx="2"/>
          </p:cNvCxnSpPr>
          <p:nvPr/>
        </p:nvCxnSpPr>
        <p:spPr bwMode="auto">
          <a:xfrm rot="5400000">
            <a:off x="4517994" y="1926413"/>
            <a:ext cx="9525" cy="3564396"/>
          </a:xfrm>
          <a:prstGeom prst="bentConnector3">
            <a:avLst>
              <a:gd name="adj1" fmla="val 4800000"/>
            </a:avLst>
          </a:prstGeom>
          <a:gradFill rotWithShape="1">
            <a:gsLst>
              <a:gs pos="0">
                <a:srgbClr val="A4D289"/>
              </a:gs>
              <a:gs pos="100000">
                <a:schemeClr val="bg1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Rounded Rectangle 18"/>
          <p:cNvSpPr/>
          <p:nvPr/>
        </p:nvSpPr>
        <p:spPr bwMode="auto">
          <a:xfrm>
            <a:off x="2195736" y="3168551"/>
            <a:ext cx="1080120" cy="540060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nl-BE" sz="1500" dirty="0">
                <a:latin typeface="Tekton Pro" pitchFamily="34" charset="0"/>
              </a:rPr>
              <a:t>Not running/ </a:t>
            </a:r>
          </a:p>
          <a:p>
            <a:pPr algn="ctr"/>
            <a:r>
              <a:rPr lang="nl-BE" sz="1500" dirty="0">
                <a:latin typeface="Tekton Pro" pitchFamily="34" charset="0"/>
              </a:rPr>
              <a:t>Terminated</a:t>
            </a:r>
          </a:p>
        </p:txBody>
      </p:sp>
      <p:sp>
        <p:nvSpPr>
          <p:cNvPr id="18" name="Lightning Bolt 17"/>
          <p:cNvSpPr/>
          <p:nvPr/>
        </p:nvSpPr>
        <p:spPr bwMode="auto">
          <a:xfrm>
            <a:off x="2681790" y="2461202"/>
            <a:ext cx="270030" cy="270030"/>
          </a:xfrm>
          <a:prstGeom prst="lightningBol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nl-BE" sz="1500" dirty="0">
              <a:latin typeface="Tekton Pro" pitchFamily="34" charset="0"/>
            </a:endParaRPr>
          </a:p>
        </p:txBody>
      </p:sp>
      <p:sp>
        <p:nvSpPr>
          <p:cNvPr id="20" name="TextBox 19"/>
          <p:cNvSpPr txBox="1"/>
          <p:nvPr/>
        </p:nvSpPr>
        <p:spPr bwMode="auto">
          <a:xfrm>
            <a:off x="2897815" y="2454232"/>
            <a:ext cx="875048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nl-BE" sz="1350" dirty="0">
                <a:solidFill>
                  <a:srgbClr val="002060"/>
                </a:solidFill>
                <a:latin typeface="Tekton Pro" pitchFamily="34" charset="0"/>
              </a:rPr>
              <a:t>Launching</a:t>
            </a:r>
          </a:p>
        </p:txBody>
      </p:sp>
      <p:sp>
        <p:nvSpPr>
          <p:cNvPr id="22" name="Lightning Bolt 21"/>
          <p:cNvSpPr/>
          <p:nvPr/>
        </p:nvSpPr>
        <p:spPr bwMode="auto">
          <a:xfrm>
            <a:off x="5120971" y="2454233"/>
            <a:ext cx="270030" cy="270030"/>
          </a:xfrm>
          <a:prstGeom prst="lightningBol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nl-BE" sz="1500" dirty="0">
              <a:latin typeface="Tekton Pro" pitchFamily="34" charset="0"/>
            </a:endParaRPr>
          </a:p>
        </p:txBody>
      </p:sp>
      <p:sp>
        <p:nvSpPr>
          <p:cNvPr id="23" name="TextBox 22"/>
          <p:cNvSpPr txBox="1"/>
          <p:nvPr/>
        </p:nvSpPr>
        <p:spPr bwMode="auto">
          <a:xfrm>
            <a:off x="5344898" y="2454232"/>
            <a:ext cx="1001556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nl-BE" sz="1350" dirty="0">
                <a:solidFill>
                  <a:srgbClr val="002060"/>
                </a:solidFill>
                <a:latin typeface="Tekton Pro" pitchFamily="34" charset="0"/>
              </a:rPr>
              <a:t>Suspending</a:t>
            </a:r>
          </a:p>
        </p:txBody>
      </p:sp>
      <p:sp>
        <p:nvSpPr>
          <p:cNvPr id="24" name="Lightning Bolt 23"/>
          <p:cNvSpPr/>
          <p:nvPr/>
        </p:nvSpPr>
        <p:spPr bwMode="auto">
          <a:xfrm>
            <a:off x="4489712" y="3577080"/>
            <a:ext cx="270030" cy="270030"/>
          </a:xfrm>
          <a:prstGeom prst="lightningBol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nl-BE" sz="1500" dirty="0">
              <a:latin typeface="Tekton Pro" pitchFamily="34" charset="0"/>
            </a:endParaRPr>
          </a:p>
        </p:txBody>
      </p:sp>
      <p:sp>
        <p:nvSpPr>
          <p:cNvPr id="25" name="TextBox 24"/>
          <p:cNvSpPr txBox="1"/>
          <p:nvPr/>
        </p:nvSpPr>
        <p:spPr bwMode="auto">
          <a:xfrm>
            <a:off x="4705737" y="3570111"/>
            <a:ext cx="872290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nl-BE" sz="1350" dirty="0">
                <a:solidFill>
                  <a:srgbClr val="002060"/>
                </a:solidFill>
                <a:latin typeface="Tekton Pro" pitchFamily="34" charset="0"/>
              </a:rPr>
              <a:t>Resuming</a:t>
            </a:r>
          </a:p>
        </p:txBody>
      </p:sp>
      <p:sp>
        <p:nvSpPr>
          <p:cNvPr id="21" name="TextBox 20"/>
          <p:cNvSpPr txBox="1"/>
          <p:nvPr/>
        </p:nvSpPr>
        <p:spPr bwMode="auto">
          <a:xfrm>
            <a:off x="4759744" y="4185084"/>
            <a:ext cx="1022139" cy="715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nl-BE" sz="1350" dirty="0">
                <a:solidFill>
                  <a:srgbClr val="002060"/>
                </a:solidFill>
                <a:latin typeface="Tekton Pro" pitchFamily="34" charset="0"/>
              </a:rPr>
              <a:t>Termination</a:t>
            </a:r>
          </a:p>
          <a:p>
            <a:r>
              <a:rPr lang="nl-BE" sz="1350" dirty="0">
                <a:solidFill>
                  <a:srgbClr val="002060"/>
                </a:solidFill>
                <a:latin typeface="Tekton Pro" pitchFamily="34" charset="0"/>
              </a:rPr>
              <a:t>App Close</a:t>
            </a:r>
          </a:p>
          <a:p>
            <a:r>
              <a:rPr lang="nl-BE" sz="1350" dirty="0">
                <a:solidFill>
                  <a:srgbClr val="002060"/>
                </a:solidFill>
                <a:latin typeface="Tekton Pro" pitchFamily="34" charset="0"/>
              </a:rPr>
              <a:t>App crash</a:t>
            </a:r>
          </a:p>
        </p:txBody>
      </p:sp>
    </p:spTree>
    <p:extLst>
      <p:ext uri="{BB962C8B-B14F-4D97-AF65-F5344CB8AC3E}">
        <p14:creationId xmlns:p14="http://schemas.microsoft.com/office/powerpoint/2010/main" val="346390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19" grpId="0" animBg="1"/>
      <p:bldP spid="18" grpId="0" animBg="1"/>
      <p:bldP spid="20" grpId="0"/>
      <p:bldP spid="22" grpId="0" animBg="1"/>
      <p:bldP spid="23" grpId="0"/>
      <p:bldP spid="24" grpId="0" animBg="1"/>
      <p:bldP spid="25" grpId="0"/>
      <p:bldP spid="21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Process lifecycle management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99381"/>
            <a:ext cx="8229600" cy="4858619"/>
          </a:xfrm>
        </p:spPr>
        <p:txBody>
          <a:bodyPr>
            <a:normAutofit fontScale="70000" lnSpcReduction="20000"/>
          </a:bodyPr>
          <a:lstStyle/>
          <a:p>
            <a:r>
              <a:rPr lang="nl-BE" dirty="0"/>
              <a:t>Managing state information is </a:t>
            </a:r>
            <a:r>
              <a:rPr lang="nl-BE" dirty="0" err="1"/>
              <a:t>required</a:t>
            </a:r>
            <a:r>
              <a:rPr lang="nl-BE" dirty="0"/>
              <a:t> </a:t>
            </a:r>
          </a:p>
          <a:p>
            <a:pPr lvl="1"/>
            <a:r>
              <a:rPr lang="nl-BE" dirty="0" err="1"/>
              <a:t>Suspended</a:t>
            </a:r>
            <a:r>
              <a:rPr lang="nl-BE" dirty="0"/>
              <a:t> </a:t>
            </a:r>
            <a:r>
              <a:rPr lang="nl-BE" dirty="0" err="1"/>
              <a:t>apps</a:t>
            </a:r>
            <a:r>
              <a:rPr lang="nl-BE" dirty="0"/>
              <a:t> </a:t>
            </a:r>
            <a:r>
              <a:rPr lang="nl-BE" dirty="0" err="1"/>
              <a:t>may</a:t>
            </a:r>
            <a:r>
              <a:rPr lang="nl-BE" dirty="0"/>
              <a:t> </a:t>
            </a:r>
            <a:r>
              <a:rPr lang="nl-BE" dirty="0" err="1"/>
              <a:t>not</a:t>
            </a:r>
            <a:r>
              <a:rPr lang="nl-BE" dirty="0"/>
              <a:t> return </a:t>
            </a:r>
            <a:r>
              <a:rPr lang="nl-BE" dirty="0" err="1"/>
              <a:t>and</a:t>
            </a:r>
            <a:r>
              <a:rPr lang="nl-BE" dirty="0"/>
              <a:t> get </a:t>
            </a:r>
            <a:r>
              <a:rPr lang="nl-BE" dirty="0" err="1"/>
              <a:t>terminated</a:t>
            </a:r>
            <a:endParaRPr lang="nl-BE" dirty="0"/>
          </a:p>
          <a:p>
            <a:pPr lvl="1"/>
            <a:r>
              <a:rPr lang="nl-BE" dirty="0"/>
              <a:t>Users </a:t>
            </a:r>
            <a:r>
              <a:rPr lang="nl-BE" dirty="0" err="1"/>
              <a:t>expect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see</a:t>
            </a:r>
            <a:r>
              <a:rPr lang="nl-BE" dirty="0"/>
              <a:t> the </a:t>
            </a:r>
            <a:r>
              <a:rPr lang="nl-BE" dirty="0" err="1"/>
              <a:t>app</a:t>
            </a:r>
            <a:r>
              <a:rPr lang="nl-BE" dirty="0"/>
              <a:t> in the </a:t>
            </a:r>
            <a:r>
              <a:rPr lang="nl-BE" dirty="0" err="1"/>
              <a:t>same</a:t>
            </a:r>
            <a:r>
              <a:rPr lang="nl-BE" dirty="0"/>
              <a:t> state </a:t>
            </a:r>
            <a:r>
              <a:rPr lang="nl-BE" dirty="0" err="1"/>
              <a:t>they</a:t>
            </a:r>
            <a:r>
              <a:rPr lang="nl-BE" dirty="0"/>
              <a:t> </a:t>
            </a:r>
            <a:r>
              <a:rPr lang="nl-BE" dirty="0" err="1"/>
              <a:t>left</a:t>
            </a:r>
            <a:r>
              <a:rPr lang="nl-BE" dirty="0"/>
              <a:t> </a:t>
            </a:r>
            <a:r>
              <a:rPr lang="nl-BE" dirty="0" err="1"/>
              <a:t>it</a:t>
            </a:r>
            <a:endParaRPr lang="nl-BE" dirty="0"/>
          </a:p>
          <a:p>
            <a:pPr lvl="1"/>
            <a:r>
              <a:rPr lang="nl-BE" dirty="0" err="1"/>
              <a:t>Syncing</a:t>
            </a:r>
            <a:r>
              <a:rPr lang="nl-BE" dirty="0"/>
              <a:t> state </a:t>
            </a:r>
            <a:r>
              <a:rPr lang="nl-BE" dirty="0" err="1"/>
              <a:t>between</a:t>
            </a:r>
            <a:r>
              <a:rPr lang="nl-BE" dirty="0"/>
              <a:t> multiple </a:t>
            </a:r>
            <a:r>
              <a:rPr lang="nl-BE" dirty="0" err="1"/>
              <a:t>devices</a:t>
            </a:r>
            <a:r>
              <a:rPr lang="nl-BE" dirty="0"/>
              <a:t> </a:t>
            </a:r>
            <a:r>
              <a:rPr lang="nl-BE" dirty="0" err="1"/>
              <a:t>may</a:t>
            </a:r>
            <a:r>
              <a:rPr lang="nl-BE" dirty="0"/>
              <a:t> </a:t>
            </a:r>
            <a:r>
              <a:rPr lang="nl-BE" dirty="0" err="1"/>
              <a:t>be</a:t>
            </a:r>
            <a:r>
              <a:rPr lang="nl-BE" dirty="0"/>
              <a:t> </a:t>
            </a:r>
            <a:r>
              <a:rPr lang="nl-BE" dirty="0" err="1"/>
              <a:t>expected</a:t>
            </a:r>
            <a:endParaRPr lang="nl-BE" dirty="0"/>
          </a:p>
          <a:p>
            <a:pPr lvl="1"/>
            <a:r>
              <a:rPr lang="nl-BE" dirty="0"/>
              <a:t>The </a:t>
            </a:r>
            <a:r>
              <a:rPr lang="nl-BE" dirty="0" err="1"/>
              <a:t>app</a:t>
            </a:r>
            <a:r>
              <a:rPr lang="nl-BE" dirty="0"/>
              <a:t> </a:t>
            </a:r>
            <a:r>
              <a:rPr lang="nl-BE" dirty="0" err="1"/>
              <a:t>could</a:t>
            </a:r>
            <a:r>
              <a:rPr lang="nl-BE" dirty="0"/>
              <a:t> </a:t>
            </a:r>
            <a:r>
              <a:rPr lang="nl-BE" dirty="0" err="1"/>
              <a:t>be</a:t>
            </a:r>
            <a:r>
              <a:rPr lang="nl-BE" dirty="0"/>
              <a:t> </a:t>
            </a:r>
            <a:r>
              <a:rPr lang="nl-BE" dirty="0" err="1"/>
              <a:t>updated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a </a:t>
            </a:r>
            <a:r>
              <a:rPr lang="nl-BE" dirty="0" err="1"/>
              <a:t>newer</a:t>
            </a:r>
            <a:r>
              <a:rPr lang="nl-BE" dirty="0"/>
              <a:t> </a:t>
            </a:r>
            <a:r>
              <a:rPr lang="nl-BE" dirty="0" err="1"/>
              <a:t>version</a:t>
            </a:r>
            <a:endParaRPr lang="nl-BE" dirty="0"/>
          </a:p>
          <a:p>
            <a:pPr lvl="1"/>
            <a:r>
              <a:rPr lang="nl-BE" dirty="0" err="1"/>
              <a:t>While</a:t>
            </a:r>
            <a:r>
              <a:rPr lang="nl-BE" dirty="0"/>
              <a:t> </a:t>
            </a:r>
            <a:r>
              <a:rPr lang="nl-BE" dirty="0" err="1"/>
              <a:t>suspended</a:t>
            </a:r>
            <a:r>
              <a:rPr lang="nl-BE" dirty="0"/>
              <a:t>, the </a:t>
            </a:r>
            <a:r>
              <a:rPr lang="nl-BE" dirty="0" err="1"/>
              <a:t>app</a:t>
            </a:r>
            <a:r>
              <a:rPr lang="nl-BE" dirty="0"/>
              <a:t> </a:t>
            </a:r>
            <a:r>
              <a:rPr lang="nl-BE" dirty="0" err="1"/>
              <a:t>may</a:t>
            </a:r>
            <a:r>
              <a:rPr lang="nl-BE" dirty="0"/>
              <a:t> </a:t>
            </a:r>
            <a:r>
              <a:rPr lang="nl-BE" dirty="0" err="1"/>
              <a:t>be</a:t>
            </a:r>
            <a:r>
              <a:rPr lang="nl-BE" dirty="0"/>
              <a:t> </a:t>
            </a:r>
            <a:r>
              <a:rPr lang="nl-BE" dirty="0" err="1"/>
              <a:t>activated</a:t>
            </a:r>
            <a:r>
              <a:rPr lang="nl-BE" dirty="0"/>
              <a:t>, triggering a different page</a:t>
            </a:r>
          </a:p>
          <a:p>
            <a:pPr lvl="1"/>
            <a:r>
              <a:rPr lang="nl-BE" dirty="0"/>
              <a:t>...</a:t>
            </a:r>
          </a:p>
          <a:p>
            <a:r>
              <a:rPr lang="en-GB" dirty="0" smtClean="0"/>
              <a:t>Can be done using</a:t>
            </a:r>
          </a:p>
          <a:p>
            <a:pPr lvl="1"/>
            <a:r>
              <a:rPr lang="nl-BE" dirty="0"/>
              <a:t>Application Data API</a:t>
            </a:r>
          </a:p>
          <a:p>
            <a:pPr lvl="2"/>
            <a:r>
              <a:rPr lang="nl-BE" dirty="0" err="1"/>
              <a:t>LocalSettings</a:t>
            </a:r>
            <a:r>
              <a:rPr lang="nl-BE" dirty="0"/>
              <a:t>/</a:t>
            </a:r>
            <a:r>
              <a:rPr lang="nl-BE" dirty="0" err="1"/>
              <a:t>LocalFolder</a:t>
            </a:r>
            <a:endParaRPr lang="nl-BE" dirty="0"/>
          </a:p>
          <a:p>
            <a:pPr lvl="2"/>
            <a:r>
              <a:rPr lang="nl-BE" dirty="0" err="1"/>
              <a:t>RoamingSettings</a:t>
            </a:r>
            <a:r>
              <a:rPr lang="nl-BE" dirty="0"/>
              <a:t>/</a:t>
            </a:r>
            <a:r>
              <a:rPr lang="nl-BE" dirty="0" err="1"/>
              <a:t>RoamingFolder</a:t>
            </a:r>
            <a:endParaRPr lang="nl-BE" dirty="0"/>
          </a:p>
          <a:p>
            <a:pPr lvl="1"/>
            <a:r>
              <a:rPr lang="en-GB" dirty="0" smtClean="0"/>
              <a:t>Via specific service then to repository</a:t>
            </a:r>
          </a:p>
          <a:p>
            <a:r>
              <a:rPr lang="en-GB" dirty="0" smtClean="0"/>
              <a:t>It’s not the task of the ViewModel to manage this</a:t>
            </a:r>
          </a:p>
          <a:p>
            <a:pPr lvl="1"/>
            <a:r>
              <a:rPr lang="en-GB" dirty="0" smtClean="0"/>
              <a:t>A service has this responsibility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72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What should be saved?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err="1"/>
              <a:t>App</a:t>
            </a:r>
            <a:r>
              <a:rPr lang="nl-BE" dirty="0"/>
              <a:t> data</a:t>
            </a:r>
          </a:p>
          <a:p>
            <a:pPr lvl="1"/>
            <a:r>
              <a:rPr lang="nl-BE" dirty="0"/>
              <a:t>Persistent </a:t>
            </a:r>
            <a:r>
              <a:rPr lang="nl-BE" dirty="0" err="1"/>
              <a:t>across</a:t>
            </a:r>
            <a:r>
              <a:rPr lang="nl-BE" dirty="0"/>
              <a:t> </a:t>
            </a:r>
            <a:r>
              <a:rPr lang="nl-BE" dirty="0" err="1"/>
              <a:t>application</a:t>
            </a:r>
            <a:r>
              <a:rPr lang="nl-BE" dirty="0"/>
              <a:t> </a:t>
            </a:r>
            <a:r>
              <a:rPr lang="nl-BE" dirty="0" err="1"/>
              <a:t>reboots</a:t>
            </a:r>
            <a:endParaRPr lang="nl-BE" dirty="0"/>
          </a:p>
          <a:p>
            <a:pPr lvl="1"/>
            <a:r>
              <a:rPr lang="nl-BE" dirty="0" err="1"/>
              <a:t>Should</a:t>
            </a:r>
            <a:r>
              <a:rPr lang="nl-BE" dirty="0"/>
              <a:t> </a:t>
            </a:r>
            <a:r>
              <a:rPr lang="nl-BE" dirty="0" err="1"/>
              <a:t>be</a:t>
            </a:r>
            <a:r>
              <a:rPr lang="nl-BE" dirty="0"/>
              <a:t> </a:t>
            </a:r>
            <a:r>
              <a:rPr lang="nl-BE" dirty="0" err="1"/>
              <a:t>saved</a:t>
            </a:r>
            <a:r>
              <a:rPr lang="nl-BE" dirty="0"/>
              <a:t> </a:t>
            </a:r>
            <a:r>
              <a:rPr lang="nl-BE" dirty="0" err="1"/>
              <a:t>incrementally</a:t>
            </a:r>
            <a:endParaRPr lang="nl-BE" dirty="0"/>
          </a:p>
          <a:p>
            <a:pPr lvl="1"/>
            <a:endParaRPr lang="nl-BE" dirty="0"/>
          </a:p>
          <a:p>
            <a:r>
              <a:rPr lang="nl-BE" dirty="0" err="1"/>
              <a:t>Session</a:t>
            </a:r>
            <a:r>
              <a:rPr lang="nl-BE" dirty="0"/>
              <a:t> data</a:t>
            </a:r>
          </a:p>
          <a:p>
            <a:pPr lvl="1"/>
            <a:r>
              <a:rPr lang="nl-BE" dirty="0"/>
              <a:t>More </a:t>
            </a:r>
            <a:r>
              <a:rPr lang="nl-BE" dirty="0" err="1"/>
              <a:t>temporary</a:t>
            </a:r>
            <a:r>
              <a:rPr lang="nl-BE" dirty="0"/>
              <a:t> of </a:t>
            </a:r>
            <a:r>
              <a:rPr lang="nl-BE" dirty="0" err="1"/>
              <a:t>nature</a:t>
            </a:r>
            <a:endParaRPr lang="nl-BE" dirty="0"/>
          </a:p>
          <a:p>
            <a:pPr lvl="1"/>
            <a:r>
              <a:rPr lang="nl-BE" dirty="0" err="1"/>
              <a:t>Saved</a:t>
            </a:r>
            <a:r>
              <a:rPr lang="nl-BE" dirty="0"/>
              <a:t> </a:t>
            </a:r>
            <a:r>
              <a:rPr lang="nl-BE" dirty="0" err="1"/>
              <a:t>mostly</a:t>
            </a:r>
            <a:r>
              <a:rPr lang="nl-BE" dirty="0"/>
              <a:t> </a:t>
            </a:r>
            <a:r>
              <a:rPr lang="nl-BE" dirty="0" err="1"/>
              <a:t>for</a:t>
            </a:r>
            <a:r>
              <a:rPr lang="nl-BE" dirty="0"/>
              <a:t> suspending/</a:t>
            </a:r>
            <a:r>
              <a:rPr lang="nl-BE" dirty="0" err="1"/>
              <a:t>termination</a:t>
            </a:r>
            <a:endParaRPr lang="nl-BE" dirty="0"/>
          </a:p>
          <a:p>
            <a:pPr lvl="1"/>
            <a:r>
              <a:rPr lang="nl-BE" dirty="0" err="1"/>
              <a:t>Includes</a:t>
            </a:r>
            <a:r>
              <a:rPr lang="nl-BE" dirty="0"/>
              <a:t> </a:t>
            </a:r>
            <a:r>
              <a:rPr lang="nl-BE" dirty="0" err="1"/>
              <a:t>often</a:t>
            </a:r>
            <a:r>
              <a:rPr lang="nl-BE" dirty="0"/>
              <a:t> </a:t>
            </a:r>
            <a:r>
              <a:rPr lang="nl-BE" dirty="0" err="1"/>
              <a:t>location</a:t>
            </a:r>
            <a:r>
              <a:rPr lang="nl-BE" dirty="0"/>
              <a:t> </a:t>
            </a:r>
            <a:r>
              <a:rPr lang="nl-BE" dirty="0" err="1"/>
              <a:t>within</a:t>
            </a:r>
            <a:r>
              <a:rPr lang="nl-BE" dirty="0"/>
              <a:t> a </a:t>
            </a:r>
            <a:r>
              <a:rPr lang="nl-BE" dirty="0" err="1"/>
              <a:t>multi</a:t>
            </a:r>
            <a:r>
              <a:rPr lang="nl-BE" dirty="0"/>
              <a:t>-page </a:t>
            </a:r>
            <a:r>
              <a:rPr lang="nl-BE" dirty="0" err="1"/>
              <a:t>app</a:t>
            </a:r>
            <a:endParaRPr lang="nl-BE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39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3284935"/>
            <a:ext cx="7886700" cy="2139553"/>
          </a:xfrm>
        </p:spPr>
        <p:txBody>
          <a:bodyPr/>
          <a:lstStyle/>
          <a:p>
            <a:pPr fontAlgn="ctr"/>
            <a:r>
              <a:rPr lang="en-GB" dirty="0"/>
              <a:t>Lifecycle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and </a:t>
            </a:r>
            <a:r>
              <a:rPr lang="en-GB" dirty="0"/>
              <a:t>state management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0836" y="0"/>
            <a:ext cx="5223164" cy="3929809"/>
          </a:xfrm>
          <a:prstGeom prst="rect">
            <a:avLst/>
          </a:prstGeom>
        </p:spPr>
      </p:pic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665452" y="3897565"/>
            <a:ext cx="7886700" cy="1125140"/>
          </a:xfrm>
        </p:spPr>
        <p:txBody>
          <a:bodyPr/>
          <a:lstStyle/>
          <a:p>
            <a:r>
              <a:rPr lang="en-GB" dirty="0" smtClean="0"/>
              <a:t>DEMO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849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3460956"/>
            <a:ext cx="7886700" cy="2139553"/>
          </a:xfrm>
        </p:spPr>
        <p:txBody>
          <a:bodyPr/>
          <a:lstStyle/>
          <a:p>
            <a:r>
              <a:rPr lang="en-GB" dirty="0"/>
              <a:t>Unit testing the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VMs </a:t>
            </a:r>
            <a:r>
              <a:rPr lang="en-GB" dirty="0"/>
              <a:t>and </a:t>
            </a:r>
            <a:r>
              <a:rPr lang="en-GB" dirty="0" smtClean="0"/>
              <a:t>services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242018"/>
            <a:ext cx="7772400" cy="1500187"/>
          </a:xfrm>
        </p:spPr>
        <p:txBody>
          <a:bodyPr/>
          <a:lstStyle/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8513" y="0"/>
            <a:ext cx="4731327" cy="361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51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Unit testing in MVVM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 smtClean="0"/>
              <a:t>Using MVVM goes hand-in-hand with unit testing</a:t>
            </a:r>
          </a:p>
          <a:p>
            <a:pPr lvl="1"/>
            <a:r>
              <a:rPr lang="en-GB" dirty="0" smtClean="0"/>
              <a:t>SOC: </a:t>
            </a:r>
            <a:r>
              <a:rPr lang="en-GB" dirty="0"/>
              <a:t>Because we use services for all external tasks, the VMs can be tested in </a:t>
            </a:r>
            <a:r>
              <a:rPr lang="en-GB" dirty="0" smtClean="0"/>
              <a:t>isolation</a:t>
            </a:r>
          </a:p>
          <a:p>
            <a:pPr lvl="1"/>
            <a:r>
              <a:rPr lang="en-GB" dirty="0" smtClean="0"/>
              <a:t>DI: possible to pass mock services so that our test is not depending on external influences</a:t>
            </a:r>
          </a:p>
          <a:p>
            <a:r>
              <a:rPr lang="en-GB" dirty="0" smtClean="0"/>
              <a:t>Difficult to test code that interacts directly with UI</a:t>
            </a:r>
          </a:p>
          <a:p>
            <a:r>
              <a:rPr lang="en-GB" dirty="0" smtClean="0"/>
              <a:t>Mocking is recommended</a:t>
            </a:r>
          </a:p>
          <a:p>
            <a:pPr lvl="1"/>
            <a:r>
              <a:rPr lang="en-GB" dirty="0" smtClean="0"/>
              <a:t>Unit test not depending on external components</a:t>
            </a:r>
          </a:p>
          <a:p>
            <a:pPr lvl="1"/>
            <a:r>
              <a:rPr lang="en-GB" dirty="0" smtClean="0"/>
              <a:t>Supply a stub/fake</a:t>
            </a:r>
          </a:p>
          <a:p>
            <a:pPr lvl="1"/>
            <a:r>
              <a:rPr lang="en-GB" dirty="0" smtClean="0"/>
              <a:t>DI/abstraction layer is required</a:t>
            </a:r>
          </a:p>
          <a:p>
            <a:pPr lvl="1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41460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3460956"/>
            <a:ext cx="7886700" cy="2139553"/>
          </a:xfrm>
        </p:spPr>
        <p:txBody>
          <a:bodyPr>
            <a:normAutofit fontScale="90000"/>
          </a:bodyPr>
          <a:lstStyle/>
          <a:p>
            <a:r>
              <a:rPr lang="en-GB" dirty="0"/>
              <a:t>Unit testing the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VMs </a:t>
            </a:r>
            <a:r>
              <a:rPr lang="en-GB" dirty="0"/>
              <a:t>and </a:t>
            </a:r>
            <a:r>
              <a:rPr lang="en-GB" dirty="0" smtClean="0"/>
              <a:t>services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DEMO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242018"/>
            <a:ext cx="7772400" cy="1500187"/>
          </a:xfrm>
        </p:spPr>
        <p:txBody>
          <a:bodyPr/>
          <a:lstStyle/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8513" y="0"/>
            <a:ext cx="4731327" cy="361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28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It’s a great choice to build using MVVM</a:t>
            </a:r>
          </a:p>
          <a:p>
            <a:r>
              <a:rPr lang="en-GB" dirty="0"/>
              <a:t>Services, services and yes services</a:t>
            </a:r>
          </a:p>
          <a:p>
            <a:endParaRPr lang="en-GB" dirty="0"/>
          </a:p>
          <a:p>
            <a:r>
              <a:rPr lang="en-GB" dirty="0"/>
              <a:t>Build your next big thing, but now better!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312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Q&amp;A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8276" y="857250"/>
            <a:ext cx="389572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42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8210" y="1131094"/>
            <a:ext cx="3237140" cy="994172"/>
          </a:xfrm>
        </p:spPr>
        <p:txBody>
          <a:bodyPr/>
          <a:lstStyle/>
          <a:p>
            <a:r>
              <a:rPr lang="en-GB" dirty="0" smtClean="0"/>
              <a:t>Hello MVVM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8210" y="2226469"/>
            <a:ext cx="3237140" cy="3263504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MVVM is an architectural pattern</a:t>
            </a:r>
          </a:p>
          <a:p>
            <a:pPr lvl="1"/>
            <a:r>
              <a:rPr lang="en-GB" dirty="0" smtClean="0"/>
              <a:t>Based on MVC pattern</a:t>
            </a:r>
          </a:p>
          <a:p>
            <a:pPr lvl="1"/>
            <a:r>
              <a:rPr lang="en-GB" dirty="0" smtClean="0"/>
              <a:t>In turn based on </a:t>
            </a:r>
            <a:r>
              <a:rPr lang="en-GB" dirty="0" err="1" smtClean="0"/>
              <a:t>PresentationModel</a:t>
            </a:r>
            <a:r>
              <a:rPr lang="en-GB" dirty="0" smtClean="0"/>
              <a:t> by Fowler</a:t>
            </a:r>
          </a:p>
          <a:p>
            <a:pPr lvl="1"/>
            <a:r>
              <a:rPr lang="en-GB" dirty="0" smtClean="0"/>
              <a:t>Introduced by John </a:t>
            </a:r>
            <a:r>
              <a:rPr lang="en-GB" dirty="0" err="1" smtClean="0"/>
              <a:t>Gossman</a:t>
            </a:r>
            <a:r>
              <a:rPr lang="en-GB" dirty="0" smtClean="0"/>
              <a:t> (WPF dude)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57250"/>
            <a:ext cx="5161870" cy="51513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3406" y="5489973"/>
            <a:ext cx="1378744" cy="1378744"/>
          </a:xfrm>
          <a:prstGeom prst="rect">
            <a:avLst/>
          </a:prstGeom>
        </p:spPr>
      </p:pic>
      <p:cxnSp>
        <p:nvCxnSpPr>
          <p:cNvPr id="7" name="Curved Connector 6"/>
          <p:cNvCxnSpPr>
            <a:endCxn id="5" idx="1"/>
          </p:cNvCxnSpPr>
          <p:nvPr/>
        </p:nvCxnSpPr>
        <p:spPr>
          <a:xfrm rot="16200000" flipH="1">
            <a:off x="6478199" y="4894138"/>
            <a:ext cx="1433278" cy="1137135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ounded Rectangular Callout 8"/>
          <p:cNvSpPr/>
          <p:nvPr/>
        </p:nvSpPr>
        <p:spPr>
          <a:xfrm>
            <a:off x="7973764" y="4746065"/>
            <a:ext cx="1083171" cy="774077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dirty="0">
                <a:latin typeface="Consolas" panose="020B0609020204030204" pitchFamily="49" charset="0"/>
                <a:cs typeface="Consolas" panose="020B0609020204030204" pitchFamily="49" charset="0"/>
              </a:rPr>
              <a:t>I &lt;3 XAML</a:t>
            </a:r>
          </a:p>
        </p:txBody>
      </p:sp>
    </p:spTree>
    <p:extLst>
      <p:ext uri="{BB962C8B-B14F-4D97-AF65-F5344CB8AC3E}">
        <p14:creationId xmlns:p14="http://schemas.microsoft.com/office/powerpoint/2010/main" val="376960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Thanks!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8276" y="857250"/>
            <a:ext cx="3912615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07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Advanced MVVM Development in Windows 8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Gill Cleeren</a:t>
            </a:r>
          </a:p>
          <a:p>
            <a:r>
              <a:rPr lang="en-GB" dirty="0" smtClean="0"/>
              <a:t>@</a:t>
            </a:r>
            <a:r>
              <a:rPr lang="en-GB" dirty="0" err="1" smtClean="0"/>
              <a:t>gillcleeren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945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8210" y="1131094"/>
            <a:ext cx="3237140" cy="994172"/>
          </a:xfrm>
        </p:spPr>
        <p:txBody>
          <a:bodyPr/>
          <a:lstStyle/>
          <a:p>
            <a:r>
              <a:rPr lang="en-GB" dirty="0" smtClean="0"/>
              <a:t>Hello MVVM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8210" y="2226469"/>
            <a:ext cx="3237140" cy="3263504"/>
          </a:xfrm>
        </p:spPr>
        <p:txBody>
          <a:bodyPr/>
          <a:lstStyle/>
          <a:p>
            <a:r>
              <a:rPr lang="en-GB" dirty="0" smtClean="0"/>
              <a:t>Leverages power of XAML framework</a:t>
            </a:r>
          </a:p>
          <a:p>
            <a:pPr lvl="1"/>
            <a:r>
              <a:rPr lang="en-GB" dirty="0" smtClean="0"/>
              <a:t>Data binding</a:t>
            </a:r>
          </a:p>
          <a:p>
            <a:pPr lvl="1"/>
            <a:r>
              <a:rPr lang="en-GB" dirty="0" smtClean="0"/>
              <a:t>Commanding</a:t>
            </a:r>
          </a:p>
          <a:p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57250"/>
            <a:ext cx="516186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47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lerik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lerik theme" id="{B5D131E0-6E1C-4D97-A4A7-8A8AEE379A02}" vid="{3E449C6F-88AF-45D3-9FFF-3BD76C69E45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Telerik theme</Template>
  <TotalTime>0</TotalTime>
  <Words>2577</Words>
  <Application>Microsoft Office PowerPoint</Application>
  <PresentationFormat>On-screen Show (4:3)</PresentationFormat>
  <Paragraphs>590</Paragraphs>
  <Slides>81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90" baseType="lpstr">
      <vt:lpstr>Arial</vt:lpstr>
      <vt:lpstr>Buxton Sketch</vt:lpstr>
      <vt:lpstr>Calibri</vt:lpstr>
      <vt:lpstr>Consolas</vt:lpstr>
      <vt:lpstr>Segoe</vt:lpstr>
      <vt:lpstr>Segoe UI</vt:lpstr>
      <vt:lpstr>Tekton Pro</vt:lpstr>
      <vt:lpstr>Wingdings</vt:lpstr>
      <vt:lpstr>Telerik theme</vt:lpstr>
      <vt:lpstr>Advanced MVVM Development in Windows 8</vt:lpstr>
      <vt:lpstr>Agenda</vt:lpstr>
      <vt:lpstr>Thinking about Modern UI (aka the technology formerly known  as Metro)</vt:lpstr>
      <vt:lpstr>Modern UI is different</vt:lpstr>
      <vt:lpstr>MVVM and Modern UI</vt:lpstr>
      <vt:lpstr>It’s a great idea…</vt:lpstr>
      <vt:lpstr>MVVM Overview</vt:lpstr>
      <vt:lpstr>Hello MVVM</vt:lpstr>
      <vt:lpstr>Hello MVVM</vt:lpstr>
      <vt:lpstr>Hello MVVM</vt:lpstr>
      <vt:lpstr>PowerPoint Presentation</vt:lpstr>
      <vt:lpstr>What we all did when we were young…</vt:lpstr>
      <vt:lpstr>What we all did when we were young…</vt:lpstr>
      <vt:lpstr>Meanwhile, in 2013, things have changed.</vt:lpstr>
      <vt:lpstr>Writing testable code however, is becoming the norm. Finally. Courtesy of MVVM.</vt:lpstr>
      <vt:lpstr>Building blocks of MVVM</vt:lpstr>
      <vt:lpstr>Data binding</vt:lpstr>
      <vt:lpstr>Data binding</vt:lpstr>
      <vt:lpstr>That means...</vt:lpstr>
      <vt:lpstr>Data templates</vt:lpstr>
      <vt:lpstr>The View</vt:lpstr>
      <vt:lpstr>The ViewModel</vt:lpstr>
      <vt:lpstr>The Model</vt:lpstr>
      <vt:lpstr>Who knows who?</vt:lpstr>
      <vt:lpstr>Linking the View and the ViewModel</vt:lpstr>
      <vt:lpstr>Locator pattern</vt:lpstr>
      <vt:lpstr>Commands</vt:lpstr>
      <vt:lpstr>Commands</vt:lpstr>
      <vt:lpstr>Commands</vt:lpstr>
      <vt:lpstr>Behaviors</vt:lpstr>
      <vt:lpstr>Using EventToCommand as a behavior</vt:lpstr>
      <vt:lpstr>Communication between VMs</vt:lpstr>
      <vt:lpstr>Messaging</vt:lpstr>
      <vt:lpstr>Communication between VMs</vt:lpstr>
      <vt:lpstr>Application  architecture</vt:lpstr>
      <vt:lpstr>From the ground up!</vt:lpstr>
      <vt:lpstr>Contoso Cookbook: freshly baked using MVVM</vt:lpstr>
      <vt:lpstr>The container</vt:lpstr>
      <vt:lpstr>The container</vt:lpstr>
      <vt:lpstr>Abstraction for the container</vt:lpstr>
      <vt:lpstr>The container: MetroIOC</vt:lpstr>
      <vt:lpstr>Navigation and window management</vt:lpstr>
      <vt:lpstr>Pages and Frames</vt:lpstr>
      <vt:lpstr>Navigation and SOC</vt:lpstr>
      <vt:lpstr>Window management</vt:lpstr>
      <vt:lpstr>Navigation and window management</vt:lpstr>
      <vt:lpstr>Data access and repositories</vt:lpstr>
      <vt:lpstr>Repositories</vt:lpstr>
      <vt:lpstr>Data services</vt:lpstr>
      <vt:lpstr>Data access and repositories</vt:lpstr>
      <vt:lpstr>Data binding to Windows 8 controls</vt:lpstr>
      <vt:lpstr>Windows 8 and lists of data</vt:lpstr>
      <vt:lpstr>GridView in MVVM</vt:lpstr>
      <vt:lpstr>Semantic zoom done right</vt:lpstr>
      <vt:lpstr>Using the semantic zoom control</vt:lpstr>
      <vt:lpstr>A typical semantic zoom</vt:lpstr>
      <vt:lpstr>Semantic zoom in MVVM</vt:lpstr>
      <vt:lpstr>Working with contracts</vt:lpstr>
      <vt:lpstr>Sharing in Windows 8</vt:lpstr>
      <vt:lpstr>Sharing in Windows 8</vt:lpstr>
      <vt:lpstr>Sharing between 2 apps</vt:lpstr>
      <vt:lpstr>Sharing using MVVM</vt:lpstr>
      <vt:lpstr>Working with contracts</vt:lpstr>
      <vt:lpstr>Working with tiles</vt:lpstr>
      <vt:lpstr>Tiles</vt:lpstr>
      <vt:lpstr>Local updates using MVVM</vt:lpstr>
      <vt:lpstr>Working with tiles DEMO</vt:lpstr>
      <vt:lpstr>Push notifications</vt:lpstr>
      <vt:lpstr>Working with Push Notifications</vt:lpstr>
      <vt:lpstr>Lifecycle  and state management</vt:lpstr>
      <vt:lpstr>Process lifecycle in Windows 8</vt:lpstr>
      <vt:lpstr>Process lifecycle management</vt:lpstr>
      <vt:lpstr>What should be saved?</vt:lpstr>
      <vt:lpstr>Lifecycle  and state management</vt:lpstr>
      <vt:lpstr>Unit testing the  VMs and services</vt:lpstr>
      <vt:lpstr>Unit testing in MVVM</vt:lpstr>
      <vt:lpstr>Unit testing the  VMs and services  DEMO</vt:lpstr>
      <vt:lpstr>Summary</vt:lpstr>
      <vt:lpstr>Q&amp;A</vt:lpstr>
      <vt:lpstr>Thanks!</vt:lpstr>
      <vt:lpstr>Advanced MVVM Development in Windows 8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2013-04-08T13:24:41Z</dcterms:created>
  <dcterms:modified xsi:type="dcterms:W3CDTF">2013-04-19T08:46:57Z</dcterms:modified>
</cp:coreProperties>
</file>